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80" r:id="rId5"/>
    <p:sldId id="279" r:id="rId6"/>
    <p:sldId id="286" r:id="rId7"/>
    <p:sldId id="283" r:id="rId8"/>
    <p:sldId id="284" r:id="rId9"/>
    <p:sldId id="285"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8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ABCDB3-80B5-4E66-823F-190C85235D19}" v="90" dt="2023-11-30T15:57:19.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Candido" userId="3f9ae698ebd3aa91" providerId="LiveId" clId="{EFABCDB3-80B5-4E66-823F-190C85235D19}"/>
    <pc:docChg chg="undo redo custSel addSld delSld modSld">
      <pc:chgData name="Andres Candido" userId="3f9ae698ebd3aa91" providerId="LiveId" clId="{EFABCDB3-80B5-4E66-823F-190C85235D19}" dt="2023-11-30T23:29:58.347" v="3156" actId="207"/>
      <pc:docMkLst>
        <pc:docMk/>
      </pc:docMkLst>
      <pc:sldChg chg="modSp mod modTransition">
        <pc:chgData name="Andres Candido" userId="3f9ae698ebd3aa91" providerId="LiveId" clId="{EFABCDB3-80B5-4E66-823F-190C85235D19}" dt="2023-11-30T15:56:31.614" v="3136"/>
        <pc:sldMkLst>
          <pc:docMk/>
          <pc:sldMk cId="3220235682" sldId="279"/>
        </pc:sldMkLst>
        <pc:spChg chg="mod">
          <ac:chgData name="Andres Candido" userId="3f9ae698ebd3aa91" providerId="LiveId" clId="{EFABCDB3-80B5-4E66-823F-190C85235D19}" dt="2023-11-26T02:03:57.001" v="883" actId="207"/>
          <ac:spMkLst>
            <pc:docMk/>
            <pc:sldMk cId="3220235682" sldId="279"/>
            <ac:spMk id="4" creationId="{A4F303B7-52CE-B571-5A85-FD05276FBD3A}"/>
          </ac:spMkLst>
        </pc:spChg>
        <pc:spChg chg="mod">
          <ac:chgData name="Andres Candido" userId="3f9ae698ebd3aa91" providerId="LiveId" clId="{EFABCDB3-80B5-4E66-823F-190C85235D19}" dt="2023-11-27T02:23:41.434" v="915" actId="20577"/>
          <ac:spMkLst>
            <pc:docMk/>
            <pc:sldMk cId="3220235682" sldId="279"/>
            <ac:spMk id="24" creationId="{F260476B-CCA6-412B-A9C5-399C34AE6F05}"/>
          </ac:spMkLst>
        </pc:spChg>
      </pc:sldChg>
      <pc:sldChg chg="addSp delSp modSp mod modTransition">
        <pc:chgData name="Andres Candido" userId="3f9ae698ebd3aa91" providerId="LiveId" clId="{EFABCDB3-80B5-4E66-823F-190C85235D19}" dt="2023-11-30T15:56:37.557" v="3137"/>
        <pc:sldMkLst>
          <pc:docMk/>
          <pc:sldMk cId="89500396" sldId="280"/>
        </pc:sldMkLst>
        <pc:spChg chg="mod">
          <ac:chgData name="Andres Candido" userId="3f9ae698ebd3aa91" providerId="LiveId" clId="{EFABCDB3-80B5-4E66-823F-190C85235D19}" dt="2023-11-26T02:04:23.425" v="884" actId="207"/>
          <ac:spMkLst>
            <pc:docMk/>
            <pc:sldMk cId="89500396" sldId="280"/>
            <ac:spMk id="2" creationId="{C2241A81-8E96-DEF6-D61D-325A88B828E1}"/>
          </ac:spMkLst>
        </pc:spChg>
        <pc:spChg chg="mod">
          <ac:chgData name="Andres Candido" userId="3f9ae698ebd3aa91" providerId="LiveId" clId="{EFABCDB3-80B5-4E66-823F-190C85235D19}" dt="2023-11-26T01:56:15.400" v="823" actId="1076"/>
          <ac:spMkLst>
            <pc:docMk/>
            <pc:sldMk cId="89500396" sldId="280"/>
            <ac:spMk id="3" creationId="{663C935B-8FBD-700B-20F1-BD49426BD4F9}"/>
          </ac:spMkLst>
        </pc:spChg>
        <pc:spChg chg="add mod">
          <ac:chgData name="Andres Candido" userId="3f9ae698ebd3aa91" providerId="LiveId" clId="{EFABCDB3-80B5-4E66-823F-190C85235D19}" dt="2023-11-29T02:37:13.349" v="1950" actId="1076"/>
          <ac:spMkLst>
            <pc:docMk/>
            <pc:sldMk cId="89500396" sldId="280"/>
            <ac:spMk id="5" creationId="{CE71596E-4499-0280-3E2C-9AB0246D5A00}"/>
          </ac:spMkLst>
        </pc:spChg>
        <pc:picChg chg="add del mod">
          <ac:chgData name="Andres Candido" userId="3f9ae698ebd3aa91" providerId="LiveId" clId="{EFABCDB3-80B5-4E66-823F-190C85235D19}" dt="2023-11-27T22:41:28.838" v="1001" actId="14100"/>
          <ac:picMkLst>
            <pc:docMk/>
            <pc:sldMk cId="89500396" sldId="280"/>
            <ac:picMk id="4" creationId="{879FE1AD-4BC8-7704-2791-095C8F5ED94D}"/>
          </ac:picMkLst>
        </pc:picChg>
        <pc:picChg chg="add del mod">
          <ac:chgData name="Andres Candido" userId="3f9ae698ebd3aa91" providerId="LiveId" clId="{EFABCDB3-80B5-4E66-823F-190C85235D19}" dt="2023-11-25T03:29:46.881" v="62" actId="478"/>
          <ac:picMkLst>
            <pc:docMk/>
            <pc:sldMk cId="89500396" sldId="280"/>
            <ac:picMk id="6" creationId="{33BA853B-929D-AA79-9BEE-9BAD375F3D5D}"/>
          </ac:picMkLst>
        </pc:picChg>
        <pc:picChg chg="add mod">
          <ac:chgData name="Andres Candido" userId="3f9ae698ebd3aa91" providerId="LiveId" clId="{EFABCDB3-80B5-4E66-823F-190C85235D19}" dt="2023-11-25T05:00:52.809" v="402" actId="1076"/>
          <ac:picMkLst>
            <pc:docMk/>
            <pc:sldMk cId="89500396" sldId="280"/>
            <ac:picMk id="7" creationId="{BD6C07A6-4905-4B84-9399-2FE9B17652A1}"/>
          </ac:picMkLst>
        </pc:picChg>
      </pc:sldChg>
      <pc:sldChg chg="modSp mod modTransition">
        <pc:chgData name="Andres Candido" userId="3f9ae698ebd3aa91" providerId="LiveId" clId="{EFABCDB3-80B5-4E66-823F-190C85235D19}" dt="2023-11-30T23:29:58.347" v="3156" actId="207"/>
        <pc:sldMkLst>
          <pc:docMk/>
          <pc:sldMk cId="4174093398" sldId="281"/>
        </pc:sldMkLst>
        <pc:spChg chg="mod">
          <ac:chgData name="Andres Candido" userId="3f9ae698ebd3aa91" providerId="LiveId" clId="{EFABCDB3-80B5-4E66-823F-190C85235D19}" dt="2023-11-30T23:29:58.347" v="3156" actId="207"/>
          <ac:spMkLst>
            <pc:docMk/>
            <pc:sldMk cId="4174093398" sldId="281"/>
            <ac:spMk id="2" creationId="{E3D1E74F-C0A9-2668-0DD9-8F0005B5880E}"/>
          </ac:spMkLst>
        </pc:spChg>
      </pc:sldChg>
      <pc:sldChg chg="modTransition">
        <pc:chgData name="Andres Candido" userId="3f9ae698ebd3aa91" providerId="LiveId" clId="{EFABCDB3-80B5-4E66-823F-190C85235D19}" dt="2023-11-30T15:57:19.702" v="3155"/>
        <pc:sldMkLst>
          <pc:docMk/>
          <pc:sldMk cId="639647337" sldId="282"/>
        </pc:sldMkLst>
      </pc:sldChg>
      <pc:sldChg chg="addSp modSp new mod modTransition">
        <pc:chgData name="Andres Candido" userId="3f9ae698ebd3aa91" providerId="LiveId" clId="{EFABCDB3-80B5-4E66-823F-190C85235D19}" dt="2023-11-30T15:56:45.271" v="3139"/>
        <pc:sldMkLst>
          <pc:docMk/>
          <pc:sldMk cId="2304315661" sldId="283"/>
        </pc:sldMkLst>
        <pc:spChg chg="mod">
          <ac:chgData name="Andres Candido" userId="3f9ae698ebd3aa91" providerId="LiveId" clId="{EFABCDB3-80B5-4E66-823F-190C85235D19}" dt="2023-11-25T04:44:01.519" v="367" actId="27636"/>
          <ac:spMkLst>
            <pc:docMk/>
            <pc:sldMk cId="2304315661" sldId="283"/>
            <ac:spMk id="2" creationId="{B3E731F6-4F75-19B1-12FF-20A37FAB6166}"/>
          </ac:spMkLst>
        </pc:spChg>
        <pc:spChg chg="mod">
          <ac:chgData name="Andres Candido" userId="3f9ae698ebd3aa91" providerId="LiveId" clId="{EFABCDB3-80B5-4E66-823F-190C85235D19}" dt="2023-11-26T01:48:22.077" v="694" actId="207"/>
          <ac:spMkLst>
            <pc:docMk/>
            <pc:sldMk cId="2304315661" sldId="283"/>
            <ac:spMk id="3" creationId="{6042FC48-5465-5C2F-FEC7-4C6AF417104F}"/>
          </ac:spMkLst>
        </pc:spChg>
        <pc:picChg chg="add mod">
          <ac:chgData name="Andres Candido" userId="3f9ae698ebd3aa91" providerId="LiveId" clId="{EFABCDB3-80B5-4E66-823F-190C85235D19}" dt="2023-11-25T23:03:26.229" v="433" actId="1076"/>
          <ac:picMkLst>
            <pc:docMk/>
            <pc:sldMk cId="2304315661" sldId="283"/>
            <ac:picMk id="4" creationId="{D3D507CC-835E-AE34-A87D-BD40AFF160CF}"/>
          </ac:picMkLst>
        </pc:picChg>
      </pc:sldChg>
      <pc:sldChg chg="addSp modSp new mod modTransition">
        <pc:chgData name="Andres Candido" userId="3f9ae698ebd3aa91" providerId="LiveId" clId="{EFABCDB3-80B5-4E66-823F-190C85235D19}" dt="2023-11-30T15:56:47.439" v="3140"/>
        <pc:sldMkLst>
          <pc:docMk/>
          <pc:sldMk cId="2573015478" sldId="284"/>
        </pc:sldMkLst>
        <pc:spChg chg="mod">
          <ac:chgData name="Andres Candido" userId="3f9ae698ebd3aa91" providerId="LiveId" clId="{EFABCDB3-80B5-4E66-823F-190C85235D19}" dt="2023-11-25T23:44:45.825" v="444" actId="20577"/>
          <ac:spMkLst>
            <pc:docMk/>
            <pc:sldMk cId="2573015478" sldId="284"/>
            <ac:spMk id="2" creationId="{462C93BB-9182-51D1-7A99-AA84D62AD8E6}"/>
          </ac:spMkLst>
        </pc:spChg>
        <pc:spChg chg="mod">
          <ac:chgData name="Andres Candido" userId="3f9ae698ebd3aa91" providerId="LiveId" clId="{EFABCDB3-80B5-4E66-823F-190C85235D19}" dt="2023-11-28T00:07:57.201" v="1137"/>
          <ac:spMkLst>
            <pc:docMk/>
            <pc:sldMk cId="2573015478" sldId="284"/>
            <ac:spMk id="3" creationId="{BF9881F9-4F4B-C374-0F26-235A92316681}"/>
          </ac:spMkLst>
        </pc:spChg>
        <pc:spChg chg="add mod">
          <ac:chgData name="Andres Candido" userId="3f9ae698ebd3aa91" providerId="LiveId" clId="{EFABCDB3-80B5-4E66-823F-190C85235D19}" dt="2023-11-29T00:51:00.608" v="1741" actId="255"/>
          <ac:spMkLst>
            <pc:docMk/>
            <pc:sldMk cId="2573015478" sldId="284"/>
            <ac:spMk id="4" creationId="{90D6FDBF-93BF-E8A4-7390-694174E19AFB}"/>
          </ac:spMkLst>
        </pc:spChg>
        <pc:picChg chg="add mod">
          <ac:chgData name="Andres Candido" userId="3f9ae698ebd3aa91" providerId="LiveId" clId="{EFABCDB3-80B5-4E66-823F-190C85235D19}" dt="2023-11-26T00:46:38.192" v="639" actId="1076"/>
          <ac:picMkLst>
            <pc:docMk/>
            <pc:sldMk cId="2573015478" sldId="284"/>
            <ac:picMk id="6" creationId="{6B8AC6FD-EDFF-A40E-B688-BB5CA69DFD8D}"/>
          </ac:picMkLst>
        </pc:picChg>
      </pc:sldChg>
      <pc:sldChg chg="modSp new mod modTransition">
        <pc:chgData name="Andres Candido" userId="3f9ae698ebd3aa91" providerId="LiveId" clId="{EFABCDB3-80B5-4E66-823F-190C85235D19}" dt="2023-11-30T15:56:51.134" v="3141"/>
        <pc:sldMkLst>
          <pc:docMk/>
          <pc:sldMk cId="680839591" sldId="285"/>
        </pc:sldMkLst>
        <pc:spChg chg="mod">
          <ac:chgData name="Andres Candido" userId="3f9ae698ebd3aa91" providerId="LiveId" clId="{EFABCDB3-80B5-4E66-823F-190C85235D19}" dt="2023-11-26T01:15:13.975" v="655" actId="207"/>
          <ac:spMkLst>
            <pc:docMk/>
            <pc:sldMk cId="680839591" sldId="285"/>
            <ac:spMk id="2" creationId="{3616C322-EE2F-D50F-5052-8CF1BDC0DE51}"/>
          </ac:spMkLst>
        </pc:spChg>
        <pc:spChg chg="mod">
          <ac:chgData name="Andres Candido" userId="3f9ae698ebd3aa91" providerId="LiveId" clId="{EFABCDB3-80B5-4E66-823F-190C85235D19}" dt="2023-11-28T00:05:08.208" v="1135" actId="20577"/>
          <ac:spMkLst>
            <pc:docMk/>
            <pc:sldMk cId="680839591" sldId="285"/>
            <ac:spMk id="3" creationId="{B4F480D4-9FBB-9E25-3F30-0AAB2AEFDD3F}"/>
          </ac:spMkLst>
        </pc:spChg>
      </pc:sldChg>
      <pc:sldChg chg="modSp new mod modTransition">
        <pc:chgData name="Andres Candido" userId="3f9ae698ebd3aa91" providerId="LiveId" clId="{EFABCDB3-80B5-4E66-823F-190C85235D19}" dt="2023-11-30T15:56:42.998" v="3138"/>
        <pc:sldMkLst>
          <pc:docMk/>
          <pc:sldMk cId="3191278431" sldId="286"/>
        </pc:sldMkLst>
        <pc:spChg chg="mod">
          <ac:chgData name="Andres Candido" userId="3f9ae698ebd3aa91" providerId="LiveId" clId="{EFABCDB3-80B5-4E66-823F-190C85235D19}" dt="2023-11-26T01:57:28.032" v="846" actId="207"/>
          <ac:spMkLst>
            <pc:docMk/>
            <pc:sldMk cId="3191278431" sldId="286"/>
            <ac:spMk id="2" creationId="{05931BDE-CA01-C8E0-C179-EC5C3D21DB90}"/>
          </ac:spMkLst>
        </pc:spChg>
        <pc:spChg chg="mod">
          <ac:chgData name="Andres Candido" userId="3f9ae698ebd3aa91" providerId="LiveId" clId="{EFABCDB3-80B5-4E66-823F-190C85235D19}" dt="2023-11-30T14:46:55.404" v="2903"/>
          <ac:spMkLst>
            <pc:docMk/>
            <pc:sldMk cId="3191278431" sldId="286"/>
            <ac:spMk id="3" creationId="{FBA8D065-1443-7AEB-4231-06EE67294DF1}"/>
          </ac:spMkLst>
        </pc:spChg>
      </pc:sldChg>
      <pc:sldChg chg="addSp modSp new mod modTransition">
        <pc:chgData name="Andres Candido" userId="3f9ae698ebd3aa91" providerId="LiveId" clId="{EFABCDB3-80B5-4E66-823F-190C85235D19}" dt="2023-11-30T15:56:54.031" v="3142"/>
        <pc:sldMkLst>
          <pc:docMk/>
          <pc:sldMk cId="2967918580" sldId="287"/>
        </pc:sldMkLst>
        <pc:spChg chg="mod">
          <ac:chgData name="Andres Candido" userId="3f9ae698ebd3aa91" providerId="LiveId" clId="{EFABCDB3-80B5-4E66-823F-190C85235D19}" dt="2023-11-27T02:23:50.254" v="919" actId="27636"/>
          <ac:spMkLst>
            <pc:docMk/>
            <pc:sldMk cId="2967918580" sldId="287"/>
            <ac:spMk id="2" creationId="{9CD1C523-D96F-088F-36EE-584D0C0D67C8}"/>
          </ac:spMkLst>
        </pc:spChg>
        <pc:spChg chg="mod">
          <ac:chgData name="Andres Candido" userId="3f9ae698ebd3aa91" providerId="LiveId" clId="{EFABCDB3-80B5-4E66-823F-190C85235D19}" dt="2023-11-29T00:50:14.578" v="1737" actId="255"/>
          <ac:spMkLst>
            <pc:docMk/>
            <pc:sldMk cId="2967918580" sldId="287"/>
            <ac:spMk id="3" creationId="{4B282790-3A0D-B290-1C14-C11307C94CD0}"/>
          </ac:spMkLst>
        </pc:spChg>
        <pc:picChg chg="add mod">
          <ac:chgData name="Andres Candido" userId="3f9ae698ebd3aa91" providerId="LiveId" clId="{EFABCDB3-80B5-4E66-823F-190C85235D19}" dt="2023-11-30T00:48:58.367" v="2152" actId="1076"/>
          <ac:picMkLst>
            <pc:docMk/>
            <pc:sldMk cId="2967918580" sldId="287"/>
            <ac:picMk id="5" creationId="{E1B61E98-137F-E777-71AF-1895FB0C7006}"/>
          </ac:picMkLst>
        </pc:picChg>
      </pc:sldChg>
      <pc:sldChg chg="addSp delSp modSp new mod modTransition">
        <pc:chgData name="Andres Candido" userId="3f9ae698ebd3aa91" providerId="LiveId" clId="{EFABCDB3-80B5-4E66-823F-190C85235D19}" dt="2023-11-30T15:56:55.590" v="3143"/>
        <pc:sldMkLst>
          <pc:docMk/>
          <pc:sldMk cId="1607890703" sldId="288"/>
        </pc:sldMkLst>
        <pc:spChg chg="mod">
          <ac:chgData name="Andres Candido" userId="3f9ae698ebd3aa91" providerId="LiveId" clId="{EFABCDB3-80B5-4E66-823F-190C85235D19}" dt="2023-11-27T07:20:34.952" v="1000"/>
          <ac:spMkLst>
            <pc:docMk/>
            <pc:sldMk cId="1607890703" sldId="288"/>
            <ac:spMk id="2" creationId="{7E255795-087C-614A-BC6E-0D0E1D50B3BD}"/>
          </ac:spMkLst>
        </pc:spChg>
        <pc:spChg chg="mod">
          <ac:chgData name="Andres Candido" userId="3f9ae698ebd3aa91" providerId="LiveId" clId="{EFABCDB3-80B5-4E66-823F-190C85235D19}" dt="2023-11-28T00:15:05.584" v="1259" actId="14100"/>
          <ac:spMkLst>
            <pc:docMk/>
            <pc:sldMk cId="1607890703" sldId="288"/>
            <ac:spMk id="3" creationId="{13980834-9A09-635E-1BDC-596AADEAB117}"/>
          </ac:spMkLst>
        </pc:spChg>
        <pc:picChg chg="add del mod">
          <ac:chgData name="Andres Candido" userId="3f9ae698ebd3aa91" providerId="LiveId" clId="{EFABCDB3-80B5-4E66-823F-190C85235D19}" dt="2023-11-27T23:02:41.016" v="1045" actId="478"/>
          <ac:picMkLst>
            <pc:docMk/>
            <pc:sldMk cId="1607890703" sldId="288"/>
            <ac:picMk id="5" creationId="{CD0E3FD3-FE60-DFF8-C7B1-68800F7C65A4}"/>
          </ac:picMkLst>
        </pc:picChg>
        <pc:picChg chg="add mod">
          <ac:chgData name="Andres Candido" userId="3f9ae698ebd3aa91" providerId="LiveId" clId="{EFABCDB3-80B5-4E66-823F-190C85235D19}" dt="2023-11-27T23:03:12.174" v="1049" actId="1076"/>
          <ac:picMkLst>
            <pc:docMk/>
            <pc:sldMk cId="1607890703" sldId="288"/>
            <ac:picMk id="7" creationId="{D0B7F948-7EF6-2E19-22CC-5770EF1CA47B}"/>
          </ac:picMkLst>
        </pc:picChg>
      </pc:sldChg>
      <pc:sldChg chg="modSp new mod modTransition">
        <pc:chgData name="Andres Candido" userId="3f9ae698ebd3aa91" providerId="LiveId" clId="{EFABCDB3-80B5-4E66-823F-190C85235D19}" dt="2023-11-30T15:56:57.751" v="3144"/>
        <pc:sldMkLst>
          <pc:docMk/>
          <pc:sldMk cId="2468971825" sldId="289"/>
        </pc:sldMkLst>
        <pc:spChg chg="mod">
          <ac:chgData name="Andres Candido" userId="3f9ae698ebd3aa91" providerId="LiveId" clId="{EFABCDB3-80B5-4E66-823F-190C85235D19}" dt="2023-11-27T23:41:25.707" v="1074" actId="207"/>
          <ac:spMkLst>
            <pc:docMk/>
            <pc:sldMk cId="2468971825" sldId="289"/>
            <ac:spMk id="2" creationId="{2BA751C6-E20A-54C0-EAB6-201E013859F8}"/>
          </ac:spMkLst>
        </pc:spChg>
        <pc:spChg chg="mod">
          <ac:chgData name="Andres Candido" userId="3f9ae698ebd3aa91" providerId="LiveId" clId="{EFABCDB3-80B5-4E66-823F-190C85235D19}" dt="2023-11-29T02:01:17.450" v="1840" actId="20577"/>
          <ac:spMkLst>
            <pc:docMk/>
            <pc:sldMk cId="2468971825" sldId="289"/>
            <ac:spMk id="3" creationId="{4FFFCF9B-CE2D-8AD4-DE79-A6A9DB1FA218}"/>
          </ac:spMkLst>
        </pc:spChg>
      </pc:sldChg>
      <pc:sldChg chg="addSp delSp modSp new mod modTransition">
        <pc:chgData name="Andres Candido" userId="3f9ae698ebd3aa91" providerId="LiveId" clId="{EFABCDB3-80B5-4E66-823F-190C85235D19}" dt="2023-11-30T15:56:59.854" v="3145"/>
        <pc:sldMkLst>
          <pc:docMk/>
          <pc:sldMk cId="223331121" sldId="290"/>
        </pc:sldMkLst>
        <pc:spChg chg="mod">
          <ac:chgData name="Andres Candido" userId="3f9ae698ebd3aa91" providerId="LiveId" clId="{EFABCDB3-80B5-4E66-823F-190C85235D19}" dt="2023-11-28T00:18:39.174" v="1268" actId="207"/>
          <ac:spMkLst>
            <pc:docMk/>
            <pc:sldMk cId="223331121" sldId="290"/>
            <ac:spMk id="2" creationId="{DFC046FB-36CF-FFDD-1308-A209FCC2F819}"/>
          </ac:spMkLst>
        </pc:spChg>
        <pc:spChg chg="mod">
          <ac:chgData name="Andres Candido" userId="3f9ae698ebd3aa91" providerId="LiveId" clId="{EFABCDB3-80B5-4E66-823F-190C85235D19}" dt="2023-11-29T00:11:20.722" v="1614" actId="20577"/>
          <ac:spMkLst>
            <pc:docMk/>
            <pc:sldMk cId="223331121" sldId="290"/>
            <ac:spMk id="3" creationId="{0414B4A2-FA7C-B1E2-8EF4-40F4926E5079}"/>
          </ac:spMkLst>
        </pc:spChg>
        <pc:picChg chg="add del mod">
          <ac:chgData name="Andres Candido" userId="3f9ae698ebd3aa91" providerId="LiveId" clId="{EFABCDB3-80B5-4E66-823F-190C85235D19}" dt="2023-11-28T22:05:11.947" v="1358" actId="21"/>
          <ac:picMkLst>
            <pc:docMk/>
            <pc:sldMk cId="223331121" sldId="290"/>
            <ac:picMk id="5" creationId="{053E4DF2-7651-40A5-C706-724FAD19DED9}"/>
          </ac:picMkLst>
        </pc:picChg>
        <pc:picChg chg="add mod">
          <ac:chgData name="Andres Candido" userId="3f9ae698ebd3aa91" providerId="LiveId" clId="{EFABCDB3-80B5-4E66-823F-190C85235D19}" dt="2023-11-28T22:30:31.435" v="1395" actId="1076"/>
          <ac:picMkLst>
            <pc:docMk/>
            <pc:sldMk cId="223331121" sldId="290"/>
            <ac:picMk id="7" creationId="{F505EFF2-4E15-ADFB-986A-F032557BE59F}"/>
          </ac:picMkLst>
        </pc:picChg>
      </pc:sldChg>
      <pc:sldChg chg="addSp modSp new mod modTransition">
        <pc:chgData name="Andres Candido" userId="3f9ae698ebd3aa91" providerId="LiveId" clId="{EFABCDB3-80B5-4E66-823F-190C85235D19}" dt="2023-11-30T15:57:01.550" v="3146"/>
        <pc:sldMkLst>
          <pc:docMk/>
          <pc:sldMk cId="870641189" sldId="291"/>
        </pc:sldMkLst>
        <pc:spChg chg="mod">
          <ac:chgData name="Andres Candido" userId="3f9ae698ebd3aa91" providerId="LiveId" clId="{EFABCDB3-80B5-4E66-823F-190C85235D19}" dt="2023-11-28T22:12:26.517" v="1387"/>
          <ac:spMkLst>
            <pc:docMk/>
            <pc:sldMk cId="870641189" sldId="291"/>
            <ac:spMk id="2" creationId="{B5DF5E9E-4ADA-EBE3-1036-DCE6F0D25128}"/>
          </ac:spMkLst>
        </pc:spChg>
        <pc:spChg chg="mod">
          <ac:chgData name="Andres Candido" userId="3f9ae698ebd3aa91" providerId="LiveId" clId="{EFABCDB3-80B5-4E66-823F-190C85235D19}" dt="2023-11-29T02:40:30.499" v="2066" actId="20577"/>
          <ac:spMkLst>
            <pc:docMk/>
            <pc:sldMk cId="870641189" sldId="291"/>
            <ac:spMk id="3" creationId="{71E250E3-A368-719A-2980-8A05F3BF4571}"/>
          </ac:spMkLst>
        </pc:spChg>
        <pc:picChg chg="add mod">
          <ac:chgData name="Andres Candido" userId="3f9ae698ebd3aa91" providerId="LiveId" clId="{EFABCDB3-80B5-4E66-823F-190C85235D19}" dt="2023-11-29T00:20:04.704" v="1645" actId="1076"/>
          <ac:picMkLst>
            <pc:docMk/>
            <pc:sldMk cId="870641189" sldId="291"/>
            <ac:picMk id="5" creationId="{320DAC4D-4E89-CC17-EEE4-E9EF3C3EBF31}"/>
          </ac:picMkLst>
        </pc:picChg>
      </pc:sldChg>
      <pc:sldChg chg="modSp add mod modTransition">
        <pc:chgData name="Andres Candido" userId="3f9ae698ebd3aa91" providerId="LiveId" clId="{EFABCDB3-80B5-4E66-823F-190C85235D19}" dt="2023-11-30T15:57:03.638" v="3147"/>
        <pc:sldMkLst>
          <pc:docMk/>
          <pc:sldMk cId="1419566651" sldId="292"/>
        </pc:sldMkLst>
        <pc:spChg chg="mod">
          <ac:chgData name="Andres Candido" userId="3f9ae698ebd3aa91" providerId="LiveId" clId="{EFABCDB3-80B5-4E66-823F-190C85235D19}" dt="2023-11-29T22:44:51.590" v="2129" actId="20577"/>
          <ac:spMkLst>
            <pc:docMk/>
            <pc:sldMk cId="1419566651" sldId="292"/>
            <ac:spMk id="3" creationId="{71E250E3-A368-719A-2980-8A05F3BF4571}"/>
          </ac:spMkLst>
        </pc:spChg>
      </pc:sldChg>
      <pc:sldChg chg="modSp add mod modTransition">
        <pc:chgData name="Andres Candido" userId="3f9ae698ebd3aa91" providerId="LiveId" clId="{EFABCDB3-80B5-4E66-823F-190C85235D19}" dt="2023-11-30T15:57:04.942" v="3148"/>
        <pc:sldMkLst>
          <pc:docMk/>
          <pc:sldMk cId="4020105159" sldId="293"/>
        </pc:sldMkLst>
        <pc:spChg chg="mod">
          <ac:chgData name="Andres Candido" userId="3f9ae698ebd3aa91" providerId="LiveId" clId="{EFABCDB3-80B5-4E66-823F-190C85235D19}" dt="2023-11-29T22:49:08.522" v="2138" actId="20577"/>
          <ac:spMkLst>
            <pc:docMk/>
            <pc:sldMk cId="4020105159" sldId="293"/>
            <ac:spMk id="3" creationId="{71E250E3-A368-719A-2980-8A05F3BF4571}"/>
          </ac:spMkLst>
        </pc:spChg>
        <pc:picChg chg="mod">
          <ac:chgData name="Andres Candido" userId="3f9ae698ebd3aa91" providerId="LiveId" clId="{EFABCDB3-80B5-4E66-823F-190C85235D19}" dt="2023-11-29T02:32:09.995" v="1923" actId="1076"/>
          <ac:picMkLst>
            <pc:docMk/>
            <pc:sldMk cId="4020105159" sldId="293"/>
            <ac:picMk id="5" creationId="{320DAC4D-4E89-CC17-EEE4-E9EF3C3EBF31}"/>
          </ac:picMkLst>
        </pc:picChg>
      </pc:sldChg>
      <pc:sldChg chg="modSp add mod modTransition">
        <pc:chgData name="Andres Candido" userId="3f9ae698ebd3aa91" providerId="LiveId" clId="{EFABCDB3-80B5-4E66-823F-190C85235D19}" dt="2023-11-30T15:57:06.630" v="3149"/>
        <pc:sldMkLst>
          <pc:docMk/>
          <pc:sldMk cId="1891607847" sldId="294"/>
        </pc:sldMkLst>
        <pc:spChg chg="mod">
          <ac:chgData name="Andres Candido" userId="3f9ae698ebd3aa91" providerId="LiveId" clId="{EFABCDB3-80B5-4E66-823F-190C85235D19}" dt="2023-11-29T02:34:23.304" v="1948" actId="1076"/>
          <ac:spMkLst>
            <pc:docMk/>
            <pc:sldMk cId="1891607847" sldId="294"/>
            <ac:spMk id="2" creationId="{B5DF5E9E-4ADA-EBE3-1036-DCE6F0D25128}"/>
          </ac:spMkLst>
        </pc:spChg>
        <pc:spChg chg="mod">
          <ac:chgData name="Andres Candido" userId="3f9ae698ebd3aa91" providerId="LiveId" clId="{EFABCDB3-80B5-4E66-823F-190C85235D19}" dt="2023-11-30T01:06:50.859" v="2217" actId="20577"/>
          <ac:spMkLst>
            <pc:docMk/>
            <pc:sldMk cId="1891607847" sldId="294"/>
            <ac:spMk id="3" creationId="{71E250E3-A368-719A-2980-8A05F3BF4571}"/>
          </ac:spMkLst>
        </pc:spChg>
      </pc:sldChg>
      <pc:sldChg chg="addSp delSp modSp add del mod">
        <pc:chgData name="Andres Candido" userId="3f9ae698ebd3aa91" providerId="LiveId" clId="{EFABCDB3-80B5-4E66-823F-190C85235D19}" dt="2023-11-29T02:33:16.159" v="1935" actId="47"/>
        <pc:sldMkLst>
          <pc:docMk/>
          <pc:sldMk cId="2181796419" sldId="294"/>
        </pc:sldMkLst>
        <pc:spChg chg="mod">
          <ac:chgData name="Andres Candido" userId="3f9ae698ebd3aa91" providerId="LiveId" clId="{EFABCDB3-80B5-4E66-823F-190C85235D19}" dt="2023-11-29T02:26:13.991" v="1921" actId="20577"/>
          <ac:spMkLst>
            <pc:docMk/>
            <pc:sldMk cId="2181796419" sldId="294"/>
            <ac:spMk id="3" creationId="{71E250E3-A368-719A-2980-8A05F3BF4571}"/>
          </ac:spMkLst>
        </pc:spChg>
        <pc:picChg chg="add mod">
          <ac:chgData name="Andres Candido" userId="3f9ae698ebd3aa91" providerId="LiveId" clId="{EFABCDB3-80B5-4E66-823F-190C85235D19}" dt="2023-11-29T02:33:04.451" v="1934" actId="1076"/>
          <ac:picMkLst>
            <pc:docMk/>
            <pc:sldMk cId="2181796419" sldId="294"/>
            <ac:picMk id="4" creationId="{315B6338-2A49-5F9F-6D07-43A2354C6367}"/>
          </ac:picMkLst>
        </pc:picChg>
        <pc:picChg chg="del">
          <ac:chgData name="Andres Candido" userId="3f9ae698ebd3aa91" providerId="LiveId" clId="{EFABCDB3-80B5-4E66-823F-190C85235D19}" dt="2023-11-29T02:32:21.798" v="1925" actId="478"/>
          <ac:picMkLst>
            <pc:docMk/>
            <pc:sldMk cId="2181796419" sldId="294"/>
            <ac:picMk id="5" creationId="{320DAC4D-4E89-CC17-EEE4-E9EF3C3EBF31}"/>
          </ac:picMkLst>
        </pc:picChg>
      </pc:sldChg>
      <pc:sldChg chg="modSp add mod modTransition">
        <pc:chgData name="Andres Candido" userId="3f9ae698ebd3aa91" providerId="LiveId" clId="{EFABCDB3-80B5-4E66-823F-190C85235D19}" dt="2023-11-30T15:57:08.542" v="3150"/>
        <pc:sldMkLst>
          <pc:docMk/>
          <pc:sldMk cId="1663507376" sldId="295"/>
        </pc:sldMkLst>
        <pc:spChg chg="mod">
          <ac:chgData name="Andres Candido" userId="3f9ae698ebd3aa91" providerId="LiveId" clId="{EFABCDB3-80B5-4E66-823F-190C85235D19}" dt="2023-11-30T00:07:34.351" v="2150" actId="20577"/>
          <ac:spMkLst>
            <pc:docMk/>
            <pc:sldMk cId="1663507376" sldId="295"/>
            <ac:spMk id="3" creationId="{71E250E3-A368-719A-2980-8A05F3BF4571}"/>
          </ac:spMkLst>
        </pc:spChg>
      </pc:sldChg>
      <pc:sldChg chg="modSp new mod modTransition">
        <pc:chgData name="Andres Candido" userId="3f9ae698ebd3aa91" providerId="LiveId" clId="{EFABCDB3-80B5-4E66-823F-190C85235D19}" dt="2023-11-30T15:57:10.062" v="3151"/>
        <pc:sldMkLst>
          <pc:docMk/>
          <pc:sldMk cId="1198287803" sldId="296"/>
        </pc:sldMkLst>
        <pc:spChg chg="mod">
          <ac:chgData name="Andres Candido" userId="3f9ae698ebd3aa91" providerId="LiveId" clId="{EFABCDB3-80B5-4E66-823F-190C85235D19}" dt="2023-11-30T01:08:45.990" v="2223" actId="207"/>
          <ac:spMkLst>
            <pc:docMk/>
            <pc:sldMk cId="1198287803" sldId="296"/>
            <ac:spMk id="2" creationId="{4E29141C-60A8-4923-2A44-58E9A1F0D4BB}"/>
          </ac:spMkLst>
        </pc:spChg>
        <pc:spChg chg="mod">
          <ac:chgData name="Andres Candido" userId="3f9ae698ebd3aa91" providerId="LiveId" clId="{EFABCDB3-80B5-4E66-823F-190C85235D19}" dt="2023-11-30T01:41:38.773" v="2429" actId="1076"/>
          <ac:spMkLst>
            <pc:docMk/>
            <pc:sldMk cId="1198287803" sldId="296"/>
            <ac:spMk id="3" creationId="{A8F617E2-ED3F-ED58-650A-476E12F986BF}"/>
          </ac:spMkLst>
        </pc:spChg>
      </pc:sldChg>
      <pc:sldChg chg="addSp delSp modSp new mod modTransition">
        <pc:chgData name="Andres Candido" userId="3f9ae698ebd3aa91" providerId="LiveId" clId="{EFABCDB3-80B5-4E66-823F-190C85235D19}" dt="2023-11-30T15:57:12.447" v="3152"/>
        <pc:sldMkLst>
          <pc:docMk/>
          <pc:sldMk cId="492535703" sldId="297"/>
        </pc:sldMkLst>
        <pc:spChg chg="mod">
          <ac:chgData name="Andres Candido" userId="3f9ae698ebd3aa91" providerId="LiveId" clId="{EFABCDB3-80B5-4E66-823F-190C85235D19}" dt="2023-11-30T01:43:56.676" v="2457" actId="1076"/>
          <ac:spMkLst>
            <pc:docMk/>
            <pc:sldMk cId="492535703" sldId="297"/>
            <ac:spMk id="2" creationId="{CAB52DF8-C944-F75D-B6F5-FFD5173EEA37}"/>
          </ac:spMkLst>
        </pc:spChg>
        <pc:spChg chg="add del mod">
          <ac:chgData name="Andres Candido" userId="3f9ae698ebd3aa91" providerId="LiveId" clId="{EFABCDB3-80B5-4E66-823F-190C85235D19}" dt="2023-11-30T02:21:58.825" v="2746" actId="27636"/>
          <ac:spMkLst>
            <pc:docMk/>
            <pc:sldMk cId="492535703" sldId="297"/>
            <ac:spMk id="3" creationId="{8C762C48-7E15-A904-C781-43F2A2103577}"/>
          </ac:spMkLst>
        </pc:spChg>
        <pc:picChg chg="add del mod">
          <ac:chgData name="Andres Candido" userId="3f9ae698ebd3aa91" providerId="LiveId" clId="{EFABCDB3-80B5-4E66-823F-190C85235D19}" dt="2023-11-30T01:43:03.590" v="2441" actId="931"/>
          <ac:picMkLst>
            <pc:docMk/>
            <pc:sldMk cId="492535703" sldId="297"/>
            <ac:picMk id="5" creationId="{B77ECBDC-41B9-950A-C7F9-E9751AC628EF}"/>
          </ac:picMkLst>
        </pc:picChg>
        <pc:picChg chg="add mod">
          <ac:chgData name="Andres Candido" userId="3f9ae698ebd3aa91" providerId="LiveId" clId="{EFABCDB3-80B5-4E66-823F-190C85235D19}" dt="2023-11-30T01:45:12.549" v="2476" actId="1076"/>
          <ac:picMkLst>
            <pc:docMk/>
            <pc:sldMk cId="492535703" sldId="297"/>
            <ac:picMk id="7" creationId="{4F2A59E0-5803-F935-F264-53AF104E617B}"/>
          </ac:picMkLst>
        </pc:picChg>
      </pc:sldChg>
      <pc:sldChg chg="modSp new mod modTransition">
        <pc:chgData name="Andres Candido" userId="3f9ae698ebd3aa91" providerId="LiveId" clId="{EFABCDB3-80B5-4E66-823F-190C85235D19}" dt="2023-11-30T15:57:15.727" v="3153"/>
        <pc:sldMkLst>
          <pc:docMk/>
          <pc:sldMk cId="838801765" sldId="298"/>
        </pc:sldMkLst>
        <pc:spChg chg="mod">
          <ac:chgData name="Andres Candido" userId="3f9ae698ebd3aa91" providerId="LiveId" clId="{EFABCDB3-80B5-4E66-823F-190C85235D19}" dt="2023-11-30T02:08:11.716" v="2718" actId="207"/>
          <ac:spMkLst>
            <pc:docMk/>
            <pc:sldMk cId="838801765" sldId="298"/>
            <ac:spMk id="2" creationId="{08C21A82-F3DA-2D6E-062F-19C2B668CF3A}"/>
          </ac:spMkLst>
        </pc:spChg>
        <pc:spChg chg="mod">
          <ac:chgData name="Andres Candido" userId="3f9ae698ebd3aa91" providerId="LiveId" clId="{EFABCDB3-80B5-4E66-823F-190C85235D19}" dt="2023-11-30T15:09:49.126" v="3128" actId="1076"/>
          <ac:spMkLst>
            <pc:docMk/>
            <pc:sldMk cId="838801765" sldId="298"/>
            <ac:spMk id="3" creationId="{B5A583A0-5718-9546-0176-FD1E4D9D196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9FE1AD-4BC8-7704-2791-095C8F5ED94D}"/>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2241A81-8E96-DEF6-D61D-325A88B828E1}"/>
              </a:ext>
            </a:extLst>
          </p:cNvPr>
          <p:cNvSpPr>
            <a:spLocks noGrp="1"/>
          </p:cNvSpPr>
          <p:nvPr>
            <p:ph type="ctrTitle"/>
          </p:nvPr>
        </p:nvSpPr>
        <p:spPr>
          <a:xfrm>
            <a:off x="1370693" y="1500996"/>
            <a:ext cx="9440034" cy="1656272"/>
          </a:xfrm>
          <a:solidFill>
            <a:schemeClr val="tx1"/>
          </a:solidFill>
          <a:ln w="76200">
            <a:solidFill>
              <a:schemeClr val="bg1"/>
            </a:solidFill>
          </a:ln>
        </p:spPr>
        <p:txBody>
          <a:bodyPr>
            <a:normAutofit/>
          </a:bodyPr>
          <a:lstStyle/>
          <a:p>
            <a:r>
              <a:rPr lang="en-US" dirty="0">
                <a:solidFill>
                  <a:schemeClr val="bg1"/>
                </a:solidFill>
              </a:rPr>
              <a:t>Methods for eQTL Detection</a:t>
            </a:r>
            <a:br>
              <a:rPr lang="en-US" dirty="0">
                <a:solidFill>
                  <a:schemeClr val="bg1"/>
                </a:solidFill>
              </a:rPr>
            </a:br>
            <a:r>
              <a:rPr lang="en-US" dirty="0">
                <a:solidFill>
                  <a:schemeClr val="bg1"/>
                </a:solidFill>
              </a:rPr>
              <a:t>Using scRNA-Seq Data</a:t>
            </a:r>
          </a:p>
        </p:txBody>
      </p:sp>
      <p:sp>
        <p:nvSpPr>
          <p:cNvPr id="3" name="Subtitle 2">
            <a:extLst>
              <a:ext uri="{FF2B5EF4-FFF2-40B4-BE49-F238E27FC236}">
                <a16:creationId xmlns:a16="http://schemas.microsoft.com/office/drawing/2014/main" id="{663C935B-8FBD-700B-20F1-BD49426BD4F9}"/>
              </a:ext>
            </a:extLst>
          </p:cNvPr>
          <p:cNvSpPr>
            <a:spLocks noGrp="1"/>
          </p:cNvSpPr>
          <p:nvPr>
            <p:ph type="subTitle" idx="1"/>
          </p:nvPr>
        </p:nvSpPr>
        <p:spPr>
          <a:xfrm>
            <a:off x="7153783" y="4992319"/>
            <a:ext cx="3624923" cy="1049867"/>
          </a:xfrm>
        </p:spPr>
        <p:txBody>
          <a:bodyPr>
            <a:normAutofit fontScale="92500"/>
          </a:bodyPr>
          <a:lstStyle/>
          <a:p>
            <a:pPr algn="l"/>
            <a:r>
              <a:rPr lang="en-US" dirty="0">
                <a:solidFill>
                  <a:schemeClr val="bg1"/>
                </a:solidFill>
              </a:rPr>
              <a:t>Written By: Andres E. Candido</a:t>
            </a:r>
          </a:p>
          <a:p>
            <a:pPr algn="l"/>
            <a:r>
              <a:rPr lang="en-US" dirty="0">
                <a:solidFill>
                  <a:schemeClr val="bg1"/>
                </a:solidFill>
              </a:rPr>
              <a:t>Supervisor: Dr. Xian Mallory</a:t>
            </a:r>
          </a:p>
          <a:p>
            <a:endParaRPr lang="en-US" dirty="0">
              <a:solidFill>
                <a:schemeClr val="bg1"/>
              </a:solidFill>
            </a:endParaRPr>
          </a:p>
        </p:txBody>
      </p:sp>
      <p:pic>
        <p:nvPicPr>
          <p:cNvPr id="7" name="Picture 6">
            <a:extLst>
              <a:ext uri="{FF2B5EF4-FFF2-40B4-BE49-F238E27FC236}">
                <a16:creationId xmlns:a16="http://schemas.microsoft.com/office/drawing/2014/main" id="{BD6C07A6-4905-4B84-9399-2FE9B17652A1}"/>
              </a:ext>
            </a:extLst>
          </p:cNvPr>
          <p:cNvPicPr>
            <a:picLocks noChangeAspect="1"/>
          </p:cNvPicPr>
          <p:nvPr/>
        </p:nvPicPr>
        <p:blipFill>
          <a:blip r:embed="rId3"/>
          <a:stretch>
            <a:fillRect/>
          </a:stretch>
        </p:blipFill>
        <p:spPr>
          <a:xfrm>
            <a:off x="10778706" y="0"/>
            <a:ext cx="1413294" cy="1413294"/>
          </a:xfrm>
          <a:prstGeom prst="rect">
            <a:avLst/>
          </a:prstGeom>
        </p:spPr>
      </p:pic>
      <p:sp>
        <p:nvSpPr>
          <p:cNvPr id="5" name="TextBox 4">
            <a:extLst>
              <a:ext uri="{FF2B5EF4-FFF2-40B4-BE49-F238E27FC236}">
                <a16:creationId xmlns:a16="http://schemas.microsoft.com/office/drawing/2014/main" id="{CE71596E-4499-0280-3E2C-9AB0246D5A00}"/>
              </a:ext>
            </a:extLst>
          </p:cNvPr>
          <p:cNvSpPr txBox="1"/>
          <p:nvPr/>
        </p:nvSpPr>
        <p:spPr>
          <a:xfrm>
            <a:off x="4136296" y="3653286"/>
            <a:ext cx="3908827" cy="523220"/>
          </a:xfrm>
          <a:prstGeom prst="rect">
            <a:avLst/>
          </a:prstGeom>
          <a:solidFill>
            <a:schemeClr val="tx1">
              <a:lumMod val="95000"/>
            </a:schemeClr>
          </a:solidFill>
          <a:ln w="57150">
            <a:solidFill>
              <a:schemeClr val="bg1"/>
            </a:solidFill>
          </a:ln>
        </p:spPr>
        <p:txBody>
          <a:bodyPr wrap="none" rtlCol="0">
            <a:spAutoFit/>
          </a:bodyPr>
          <a:lstStyle/>
          <a:p>
            <a:r>
              <a:rPr lang="en-US" sz="2800" b="1" dirty="0">
                <a:solidFill>
                  <a:schemeClr val="bg1"/>
                </a:solidFill>
              </a:rPr>
              <a:t>A Methodological Review</a:t>
            </a:r>
          </a:p>
        </p:txBody>
      </p:sp>
    </p:spTree>
    <p:extLst>
      <p:ext uri="{BB962C8B-B14F-4D97-AF65-F5344CB8AC3E}">
        <p14:creationId xmlns:p14="http://schemas.microsoft.com/office/powerpoint/2010/main" val="8950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46FB-36CF-FFDD-1308-A209FCC2F819}"/>
              </a:ext>
            </a:extLst>
          </p:cNvPr>
          <p:cNvSpPr>
            <a:spLocks noGrp="1"/>
          </p:cNvSpPr>
          <p:nvPr>
            <p:ph type="title"/>
          </p:nvPr>
        </p:nvSpPr>
        <p:spPr/>
        <p:txBody>
          <a:bodyPr/>
          <a:lstStyle/>
          <a:p>
            <a:r>
              <a:rPr lang="en-US" dirty="0">
                <a:solidFill>
                  <a:schemeClr val="tx1"/>
                </a:solidFill>
              </a:rPr>
              <a:t>eQTL analysis with eQTLsingle (cont.)</a:t>
            </a:r>
          </a:p>
        </p:txBody>
      </p:sp>
      <p:sp>
        <p:nvSpPr>
          <p:cNvPr id="3" name="Content Placeholder 2">
            <a:extLst>
              <a:ext uri="{FF2B5EF4-FFF2-40B4-BE49-F238E27FC236}">
                <a16:creationId xmlns:a16="http://schemas.microsoft.com/office/drawing/2014/main" id="{0414B4A2-FA7C-B1E2-8EF4-40F4926E5079}"/>
              </a:ext>
            </a:extLst>
          </p:cNvPr>
          <p:cNvSpPr>
            <a:spLocks noGrp="1"/>
          </p:cNvSpPr>
          <p:nvPr>
            <p:ph idx="1"/>
          </p:nvPr>
        </p:nvSpPr>
        <p:spPr>
          <a:xfrm>
            <a:off x="913795" y="2076450"/>
            <a:ext cx="5182205" cy="3714749"/>
          </a:xfrm>
        </p:spPr>
        <p:txBody>
          <a:bodyPr>
            <a:normAutofit/>
          </a:bodyPr>
          <a:lstStyle/>
          <a:p>
            <a:pPr marL="36900" indent="0">
              <a:buNone/>
            </a:pPr>
            <a:r>
              <a:rPr lang="en-US" sz="2000" dirty="0">
                <a:solidFill>
                  <a:schemeClr val="tx1"/>
                </a:solidFill>
              </a:rPr>
              <a:t>Step 1: Data collection</a:t>
            </a:r>
          </a:p>
          <a:p>
            <a:pPr marL="36900" indent="0">
              <a:buNone/>
            </a:pPr>
            <a:r>
              <a:rPr lang="en-US" sz="2000" dirty="0">
                <a:solidFill>
                  <a:schemeClr val="tx1"/>
                </a:solidFill>
              </a:rPr>
              <a:t>Gene expression profiles can be obtained from a group of cells of the same type via isolating individual cells from a bulk sample, sequencing their RNA, and comparing the obtained gene expression profiles.</a:t>
            </a:r>
          </a:p>
          <a:p>
            <a:pPr marL="36900" indent="0">
              <a:buNone/>
            </a:pPr>
            <a:endParaRPr lang="en-US" sz="2000" dirty="0">
              <a:solidFill>
                <a:schemeClr val="tx1"/>
              </a:solidFill>
            </a:endParaRPr>
          </a:p>
          <a:p>
            <a:pPr marL="36900" indent="0">
              <a:buNone/>
            </a:pPr>
            <a:r>
              <a:rPr lang="en-US" sz="2000" dirty="0">
                <a:solidFill>
                  <a:schemeClr val="tx1"/>
                </a:solidFill>
              </a:rPr>
              <a:t>We can assume cells with similar expression profiles to be of the same cell type.</a:t>
            </a:r>
          </a:p>
        </p:txBody>
      </p:sp>
      <p:pic>
        <p:nvPicPr>
          <p:cNvPr id="7" name="Picture 6">
            <a:extLst>
              <a:ext uri="{FF2B5EF4-FFF2-40B4-BE49-F238E27FC236}">
                <a16:creationId xmlns:a16="http://schemas.microsoft.com/office/drawing/2014/main" id="{F505EFF2-4E15-ADFB-986A-F032557BE59F}"/>
              </a:ext>
            </a:extLst>
          </p:cNvPr>
          <p:cNvPicPr>
            <a:picLocks noChangeAspect="1"/>
          </p:cNvPicPr>
          <p:nvPr/>
        </p:nvPicPr>
        <p:blipFill>
          <a:blip r:embed="rId2"/>
          <a:stretch>
            <a:fillRect/>
          </a:stretch>
        </p:blipFill>
        <p:spPr>
          <a:xfrm>
            <a:off x="6858000" y="1656270"/>
            <a:ext cx="3277740" cy="5004369"/>
          </a:xfrm>
          <a:prstGeom prst="rect">
            <a:avLst/>
          </a:prstGeom>
        </p:spPr>
      </p:pic>
    </p:spTree>
    <p:extLst>
      <p:ext uri="{BB962C8B-B14F-4D97-AF65-F5344CB8AC3E}">
        <p14:creationId xmlns:p14="http://schemas.microsoft.com/office/powerpoint/2010/main" val="2233311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5E9E-4ADA-EBE3-1036-DCE6F0D25128}"/>
              </a:ext>
            </a:extLst>
          </p:cNvPr>
          <p:cNvSpPr>
            <a:spLocks noGrp="1"/>
          </p:cNvSpPr>
          <p:nvPr>
            <p:ph type="title"/>
          </p:nvPr>
        </p:nvSpPr>
        <p:spPr/>
        <p:txBody>
          <a:bodyPr/>
          <a:lstStyle/>
          <a:p>
            <a:r>
              <a:rPr lang="en-US" dirty="0">
                <a:solidFill>
                  <a:schemeClr val="tx1"/>
                </a:solidFill>
              </a:rPr>
              <a:t>eQTL analysis with eQTLsingle (cont.)</a:t>
            </a:r>
            <a:endParaRPr lang="en-US" dirty="0"/>
          </a:p>
        </p:txBody>
      </p:sp>
      <p:sp>
        <p:nvSpPr>
          <p:cNvPr id="3" name="Content Placeholder 2">
            <a:extLst>
              <a:ext uri="{FF2B5EF4-FFF2-40B4-BE49-F238E27FC236}">
                <a16:creationId xmlns:a16="http://schemas.microsoft.com/office/drawing/2014/main" id="{71E250E3-A368-719A-2980-8A05F3BF4571}"/>
              </a:ext>
            </a:extLst>
          </p:cNvPr>
          <p:cNvSpPr>
            <a:spLocks noGrp="1"/>
          </p:cNvSpPr>
          <p:nvPr>
            <p:ph idx="1"/>
          </p:nvPr>
        </p:nvSpPr>
        <p:spPr>
          <a:xfrm>
            <a:off x="367812" y="1866900"/>
            <a:ext cx="5092710" cy="4473515"/>
          </a:xfrm>
        </p:spPr>
        <p:txBody>
          <a:bodyPr/>
          <a:lstStyle/>
          <a:p>
            <a:pPr marL="36900" indent="0">
              <a:buNone/>
            </a:pPr>
            <a:r>
              <a:rPr lang="en-US" sz="2000" dirty="0">
                <a:solidFill>
                  <a:schemeClr val="tx1"/>
                </a:solidFill>
              </a:rPr>
              <a:t>Step 2: Data preprocessing</a:t>
            </a:r>
          </a:p>
          <a:p>
            <a:pPr marL="36900" indent="0">
              <a:buNone/>
            </a:pPr>
            <a:r>
              <a:rPr lang="en-US" sz="2000" dirty="0">
                <a:solidFill>
                  <a:schemeClr val="tx1"/>
                </a:solidFill>
              </a:rPr>
              <a:t>eQTLsingle requires two inputs: A gene expression matrix and a mutation (SNV) matrix.</a:t>
            </a:r>
          </a:p>
          <a:p>
            <a:pPr marL="36900" indent="0">
              <a:buNone/>
            </a:pPr>
            <a:endParaRPr lang="en-US" sz="2000" dirty="0">
              <a:solidFill>
                <a:schemeClr val="tx1"/>
              </a:solidFill>
            </a:endParaRPr>
          </a:p>
          <a:p>
            <a:pPr marL="36900" indent="0">
              <a:buNone/>
            </a:pPr>
            <a:r>
              <a:rPr lang="en-US" sz="2000" dirty="0">
                <a:solidFill>
                  <a:schemeClr val="tx1"/>
                </a:solidFill>
              </a:rPr>
              <a:t>Generating the gene expression matrix:</a:t>
            </a:r>
          </a:p>
          <a:p>
            <a:pPr marL="36900" indent="0">
              <a:buNone/>
            </a:pPr>
            <a:r>
              <a:rPr lang="en-US" sz="2000" dirty="0">
                <a:solidFill>
                  <a:schemeClr val="tx1"/>
                </a:solidFill>
              </a:rPr>
              <a:t>The final form of the obtained gene expression profiles is a gene expression matrix (gene x cell), rownames of this matrix are gene ids, colnames are cell ids. The individual elements of this matrix represent the number of counts of a particular gene X in a particular cell Y.</a:t>
            </a:r>
          </a:p>
        </p:txBody>
      </p:sp>
      <p:pic>
        <p:nvPicPr>
          <p:cNvPr id="5" name="Picture 4">
            <a:extLst>
              <a:ext uri="{FF2B5EF4-FFF2-40B4-BE49-F238E27FC236}">
                <a16:creationId xmlns:a16="http://schemas.microsoft.com/office/drawing/2014/main" id="{320DAC4D-4E89-CC17-EEE4-E9EF3C3EBF31}"/>
              </a:ext>
            </a:extLst>
          </p:cNvPr>
          <p:cNvPicPr>
            <a:picLocks noChangeAspect="1"/>
          </p:cNvPicPr>
          <p:nvPr/>
        </p:nvPicPr>
        <p:blipFill>
          <a:blip r:embed="rId2"/>
          <a:stretch>
            <a:fillRect/>
          </a:stretch>
        </p:blipFill>
        <p:spPr>
          <a:xfrm>
            <a:off x="5550016" y="1759789"/>
            <a:ext cx="6095630" cy="4754592"/>
          </a:xfrm>
          <a:prstGeom prst="rect">
            <a:avLst/>
          </a:prstGeom>
        </p:spPr>
      </p:pic>
    </p:spTree>
    <p:extLst>
      <p:ext uri="{BB962C8B-B14F-4D97-AF65-F5344CB8AC3E}">
        <p14:creationId xmlns:p14="http://schemas.microsoft.com/office/powerpoint/2010/main" val="8706411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5E9E-4ADA-EBE3-1036-DCE6F0D25128}"/>
              </a:ext>
            </a:extLst>
          </p:cNvPr>
          <p:cNvSpPr>
            <a:spLocks noGrp="1"/>
          </p:cNvSpPr>
          <p:nvPr>
            <p:ph type="title"/>
          </p:nvPr>
        </p:nvSpPr>
        <p:spPr/>
        <p:txBody>
          <a:bodyPr/>
          <a:lstStyle/>
          <a:p>
            <a:r>
              <a:rPr lang="en-US" dirty="0">
                <a:solidFill>
                  <a:schemeClr val="tx1"/>
                </a:solidFill>
              </a:rPr>
              <a:t>eQTL analysis with eQTLsingle (cont.)</a:t>
            </a:r>
            <a:endParaRPr lang="en-US" dirty="0"/>
          </a:p>
        </p:txBody>
      </p:sp>
      <p:sp>
        <p:nvSpPr>
          <p:cNvPr id="3" name="Content Placeholder 2">
            <a:extLst>
              <a:ext uri="{FF2B5EF4-FFF2-40B4-BE49-F238E27FC236}">
                <a16:creationId xmlns:a16="http://schemas.microsoft.com/office/drawing/2014/main" id="{71E250E3-A368-719A-2980-8A05F3BF4571}"/>
              </a:ext>
            </a:extLst>
          </p:cNvPr>
          <p:cNvSpPr>
            <a:spLocks noGrp="1"/>
          </p:cNvSpPr>
          <p:nvPr>
            <p:ph idx="1"/>
          </p:nvPr>
        </p:nvSpPr>
        <p:spPr>
          <a:xfrm>
            <a:off x="414068" y="1759788"/>
            <a:ext cx="5135948" cy="4754593"/>
          </a:xfrm>
        </p:spPr>
        <p:txBody>
          <a:bodyPr>
            <a:noAutofit/>
          </a:bodyPr>
          <a:lstStyle/>
          <a:p>
            <a:pPr marL="36900" indent="0">
              <a:buNone/>
            </a:pPr>
            <a:r>
              <a:rPr lang="en-US" sz="2000" dirty="0">
                <a:solidFill>
                  <a:schemeClr val="tx1"/>
                </a:solidFill>
              </a:rPr>
              <a:t>Step 2: Data preprocessing (cont.)</a:t>
            </a:r>
          </a:p>
          <a:p>
            <a:pPr marL="36900" indent="0">
              <a:buNone/>
            </a:pPr>
            <a:r>
              <a:rPr lang="en-US" sz="2000" dirty="0">
                <a:solidFill>
                  <a:schemeClr val="tx1"/>
                </a:solidFill>
              </a:rPr>
              <a:t>Generating the mutation matrix:</a:t>
            </a:r>
          </a:p>
          <a:p>
            <a:pPr marL="36900" indent="0">
              <a:buNone/>
            </a:pPr>
            <a:endParaRPr lang="en-US" sz="2000" dirty="0">
              <a:solidFill>
                <a:schemeClr val="tx1"/>
              </a:solidFill>
            </a:endParaRPr>
          </a:p>
          <a:p>
            <a:pPr marL="36900" indent="0">
              <a:buNone/>
            </a:pPr>
            <a:r>
              <a:rPr lang="en-US" sz="2000" dirty="0">
                <a:solidFill>
                  <a:schemeClr val="tx1"/>
                </a:solidFill>
              </a:rPr>
              <a:t>The final form of the mutation profiles is a mutation matrix (SNV x cells), rownames of this matrix are SNV ids, colnames are Cell ids. The individual elements of this matrix represent if a particular cell X has a particular SNV Y. </a:t>
            </a:r>
          </a:p>
          <a:p>
            <a:pPr marL="36900" indent="0">
              <a:buNone/>
            </a:pPr>
            <a:endParaRPr lang="en-US" sz="2000" dirty="0">
              <a:solidFill>
                <a:schemeClr val="tx1"/>
              </a:solidFill>
            </a:endParaRPr>
          </a:p>
          <a:p>
            <a:pPr marL="36900" indent="0">
              <a:buNone/>
            </a:pPr>
            <a:r>
              <a:rPr lang="en-US" sz="2000" dirty="0">
                <a:solidFill>
                  <a:schemeClr val="tx1"/>
                </a:solidFill>
              </a:rPr>
              <a:t>These elements are divided into three groups: the reference group (0), the alternate group (1), and the insufficient information group (-1). </a:t>
            </a:r>
          </a:p>
        </p:txBody>
      </p:sp>
      <p:pic>
        <p:nvPicPr>
          <p:cNvPr id="5" name="Picture 4">
            <a:extLst>
              <a:ext uri="{FF2B5EF4-FFF2-40B4-BE49-F238E27FC236}">
                <a16:creationId xmlns:a16="http://schemas.microsoft.com/office/drawing/2014/main" id="{320DAC4D-4E89-CC17-EEE4-E9EF3C3EBF31}"/>
              </a:ext>
            </a:extLst>
          </p:cNvPr>
          <p:cNvPicPr>
            <a:picLocks noChangeAspect="1"/>
          </p:cNvPicPr>
          <p:nvPr/>
        </p:nvPicPr>
        <p:blipFill>
          <a:blip r:embed="rId2"/>
          <a:stretch>
            <a:fillRect/>
          </a:stretch>
        </p:blipFill>
        <p:spPr>
          <a:xfrm>
            <a:off x="5550016" y="1759789"/>
            <a:ext cx="6095630" cy="4754592"/>
          </a:xfrm>
          <a:prstGeom prst="rect">
            <a:avLst/>
          </a:prstGeom>
        </p:spPr>
      </p:pic>
    </p:spTree>
    <p:extLst>
      <p:ext uri="{BB962C8B-B14F-4D97-AF65-F5344CB8AC3E}">
        <p14:creationId xmlns:p14="http://schemas.microsoft.com/office/powerpoint/2010/main" val="14195666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5E9E-4ADA-EBE3-1036-DCE6F0D25128}"/>
              </a:ext>
            </a:extLst>
          </p:cNvPr>
          <p:cNvSpPr>
            <a:spLocks noGrp="1"/>
          </p:cNvSpPr>
          <p:nvPr>
            <p:ph type="title"/>
          </p:nvPr>
        </p:nvSpPr>
        <p:spPr/>
        <p:txBody>
          <a:bodyPr/>
          <a:lstStyle/>
          <a:p>
            <a:r>
              <a:rPr lang="en-US" dirty="0">
                <a:solidFill>
                  <a:schemeClr val="tx1"/>
                </a:solidFill>
              </a:rPr>
              <a:t>eQTL analysis with eQTLsingle (cont.)</a:t>
            </a:r>
            <a:endParaRPr lang="en-US" dirty="0"/>
          </a:p>
        </p:txBody>
      </p:sp>
      <p:sp>
        <p:nvSpPr>
          <p:cNvPr id="3" name="Content Placeholder 2">
            <a:extLst>
              <a:ext uri="{FF2B5EF4-FFF2-40B4-BE49-F238E27FC236}">
                <a16:creationId xmlns:a16="http://schemas.microsoft.com/office/drawing/2014/main" id="{71E250E3-A368-719A-2980-8A05F3BF4571}"/>
              </a:ext>
            </a:extLst>
          </p:cNvPr>
          <p:cNvSpPr>
            <a:spLocks noGrp="1"/>
          </p:cNvSpPr>
          <p:nvPr>
            <p:ph idx="1"/>
          </p:nvPr>
        </p:nvSpPr>
        <p:spPr>
          <a:xfrm>
            <a:off x="414068" y="1759788"/>
            <a:ext cx="4667247" cy="4754593"/>
          </a:xfrm>
        </p:spPr>
        <p:txBody>
          <a:bodyPr>
            <a:noAutofit/>
          </a:bodyPr>
          <a:lstStyle/>
          <a:p>
            <a:pPr marL="36900" indent="0">
              <a:buNone/>
            </a:pPr>
            <a:r>
              <a:rPr lang="en-US" sz="2000" dirty="0">
                <a:solidFill>
                  <a:schemeClr val="tx1"/>
                </a:solidFill>
              </a:rPr>
              <a:t>Step 3: eQTL mapping</a:t>
            </a:r>
          </a:p>
          <a:p>
            <a:pPr marL="36900" indent="0">
              <a:buNone/>
            </a:pPr>
            <a:r>
              <a:rPr lang="en-US" sz="2000" dirty="0">
                <a:solidFill>
                  <a:schemeClr val="tx1"/>
                </a:solidFill>
              </a:rPr>
              <a:t>eQTLsingle goes through each detected SNV in the mutation matrix and looks for possible eQTL associations on all genes in the gene expression matrix.</a:t>
            </a:r>
          </a:p>
          <a:p>
            <a:pPr marL="36900" indent="0">
              <a:buNone/>
            </a:pPr>
            <a:endParaRPr lang="en-US" sz="2000" dirty="0">
              <a:solidFill>
                <a:schemeClr val="tx1"/>
              </a:solidFill>
            </a:endParaRPr>
          </a:p>
          <a:p>
            <a:pPr marL="36900" indent="0">
              <a:buNone/>
            </a:pPr>
            <a:r>
              <a:rPr lang="en-US" sz="2000" dirty="0">
                <a:solidFill>
                  <a:schemeClr val="tx1"/>
                </a:solidFill>
              </a:rPr>
              <a:t>It can accomplish this by dividing the cells into the aforementioned reference and alternate groups of a particular SNV and gene pair.</a:t>
            </a:r>
          </a:p>
        </p:txBody>
      </p:sp>
      <p:pic>
        <p:nvPicPr>
          <p:cNvPr id="5" name="Picture 4">
            <a:extLst>
              <a:ext uri="{FF2B5EF4-FFF2-40B4-BE49-F238E27FC236}">
                <a16:creationId xmlns:a16="http://schemas.microsoft.com/office/drawing/2014/main" id="{320DAC4D-4E89-CC17-EEE4-E9EF3C3EBF31}"/>
              </a:ext>
            </a:extLst>
          </p:cNvPr>
          <p:cNvPicPr>
            <a:picLocks noChangeAspect="1"/>
          </p:cNvPicPr>
          <p:nvPr/>
        </p:nvPicPr>
        <p:blipFill>
          <a:blip r:embed="rId2"/>
          <a:srcRect/>
          <a:stretch/>
        </p:blipFill>
        <p:spPr>
          <a:xfrm>
            <a:off x="5081315" y="1759788"/>
            <a:ext cx="6969787" cy="4874906"/>
          </a:xfrm>
          <a:prstGeom prst="rect">
            <a:avLst/>
          </a:prstGeom>
        </p:spPr>
      </p:pic>
    </p:spTree>
    <p:extLst>
      <p:ext uri="{BB962C8B-B14F-4D97-AF65-F5344CB8AC3E}">
        <p14:creationId xmlns:p14="http://schemas.microsoft.com/office/powerpoint/2010/main" val="40201051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5E9E-4ADA-EBE3-1036-DCE6F0D25128}"/>
              </a:ext>
            </a:extLst>
          </p:cNvPr>
          <p:cNvSpPr>
            <a:spLocks noGrp="1"/>
          </p:cNvSpPr>
          <p:nvPr>
            <p:ph type="title"/>
          </p:nvPr>
        </p:nvSpPr>
        <p:spPr/>
        <p:txBody>
          <a:bodyPr/>
          <a:lstStyle/>
          <a:p>
            <a:r>
              <a:rPr lang="en-US" dirty="0">
                <a:solidFill>
                  <a:schemeClr val="tx1"/>
                </a:solidFill>
              </a:rPr>
              <a:t>eQTL analysis with eQTLsingle (cont.)</a:t>
            </a:r>
            <a:endParaRPr lang="en-US" dirty="0"/>
          </a:p>
        </p:txBody>
      </p:sp>
      <p:sp>
        <p:nvSpPr>
          <p:cNvPr id="3" name="Content Placeholder 2">
            <a:extLst>
              <a:ext uri="{FF2B5EF4-FFF2-40B4-BE49-F238E27FC236}">
                <a16:creationId xmlns:a16="http://schemas.microsoft.com/office/drawing/2014/main" id="{71E250E3-A368-719A-2980-8A05F3BF4571}"/>
              </a:ext>
            </a:extLst>
          </p:cNvPr>
          <p:cNvSpPr>
            <a:spLocks noGrp="1"/>
          </p:cNvSpPr>
          <p:nvPr>
            <p:ph idx="1"/>
          </p:nvPr>
        </p:nvSpPr>
        <p:spPr>
          <a:xfrm>
            <a:off x="414068" y="1759788"/>
            <a:ext cx="4667247" cy="4754593"/>
          </a:xfrm>
        </p:spPr>
        <p:txBody>
          <a:bodyPr>
            <a:noAutofit/>
          </a:bodyPr>
          <a:lstStyle/>
          <a:p>
            <a:pPr marL="36900" indent="0">
              <a:buNone/>
            </a:pPr>
            <a:r>
              <a:rPr lang="en-US" sz="2000" dirty="0">
                <a:solidFill>
                  <a:schemeClr val="tx1"/>
                </a:solidFill>
              </a:rPr>
              <a:t>Step 3: eQTL mapping (cont.)</a:t>
            </a:r>
          </a:p>
          <a:p>
            <a:pPr marL="36900" indent="0">
              <a:buNone/>
            </a:pPr>
            <a:r>
              <a:rPr lang="en-US" sz="2000" dirty="0">
                <a:solidFill>
                  <a:schemeClr val="tx1"/>
                </a:solidFill>
              </a:rPr>
              <a:t>eQTLsingle then builds a zero inflated negative binomial model (ZINB), for the gene expression level of a particular gene in each group of cells.</a:t>
            </a:r>
          </a:p>
          <a:p>
            <a:pPr marL="36900" indent="0">
              <a:buNone/>
            </a:pPr>
            <a:endParaRPr lang="en-US" sz="2000" dirty="0">
              <a:solidFill>
                <a:schemeClr val="tx1"/>
              </a:solidFill>
            </a:endParaRPr>
          </a:p>
          <a:p>
            <a:pPr marL="36900" indent="0">
              <a:buNone/>
            </a:pPr>
            <a:r>
              <a:rPr lang="en-US" sz="2000" dirty="0">
                <a:solidFill>
                  <a:schemeClr val="tx1"/>
                </a:solidFill>
              </a:rPr>
              <a:t>Zero inflated = most genes have an expression level of zero (not expressed) in each particular cell of any given cell type.</a:t>
            </a:r>
          </a:p>
          <a:p>
            <a:pPr marL="36900" indent="0">
              <a:buNone/>
            </a:pPr>
            <a:r>
              <a:rPr lang="en-US" sz="2000" dirty="0">
                <a:solidFill>
                  <a:schemeClr val="tx1"/>
                </a:solidFill>
              </a:rPr>
              <a:t>Negative binomial = a model widely used for modeling RNA-seq data.</a:t>
            </a:r>
          </a:p>
          <a:p>
            <a:pPr marL="36900" indent="0">
              <a:buNone/>
            </a:pPr>
            <a:endParaRPr lang="en-US" sz="2000" dirty="0">
              <a:solidFill>
                <a:schemeClr val="tx1"/>
              </a:solidFill>
            </a:endParaRPr>
          </a:p>
        </p:txBody>
      </p:sp>
      <p:pic>
        <p:nvPicPr>
          <p:cNvPr id="5" name="Picture 4">
            <a:extLst>
              <a:ext uri="{FF2B5EF4-FFF2-40B4-BE49-F238E27FC236}">
                <a16:creationId xmlns:a16="http://schemas.microsoft.com/office/drawing/2014/main" id="{320DAC4D-4E89-CC17-EEE4-E9EF3C3EBF31}"/>
              </a:ext>
            </a:extLst>
          </p:cNvPr>
          <p:cNvPicPr>
            <a:picLocks noChangeAspect="1"/>
          </p:cNvPicPr>
          <p:nvPr/>
        </p:nvPicPr>
        <p:blipFill>
          <a:blip r:embed="rId2"/>
          <a:srcRect/>
          <a:stretch/>
        </p:blipFill>
        <p:spPr>
          <a:xfrm>
            <a:off x="5081315" y="1759788"/>
            <a:ext cx="6969787" cy="4874906"/>
          </a:xfrm>
          <a:prstGeom prst="rect">
            <a:avLst/>
          </a:prstGeom>
        </p:spPr>
      </p:pic>
    </p:spTree>
    <p:extLst>
      <p:ext uri="{BB962C8B-B14F-4D97-AF65-F5344CB8AC3E}">
        <p14:creationId xmlns:p14="http://schemas.microsoft.com/office/powerpoint/2010/main" val="18916078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5E9E-4ADA-EBE3-1036-DCE6F0D25128}"/>
              </a:ext>
            </a:extLst>
          </p:cNvPr>
          <p:cNvSpPr>
            <a:spLocks noGrp="1"/>
          </p:cNvSpPr>
          <p:nvPr>
            <p:ph type="title"/>
          </p:nvPr>
        </p:nvSpPr>
        <p:spPr/>
        <p:txBody>
          <a:bodyPr/>
          <a:lstStyle/>
          <a:p>
            <a:r>
              <a:rPr lang="en-US" dirty="0">
                <a:solidFill>
                  <a:schemeClr val="tx1"/>
                </a:solidFill>
              </a:rPr>
              <a:t>eQTL analysis with eQTLsingle (cont.)</a:t>
            </a:r>
            <a:endParaRPr lang="en-US" dirty="0"/>
          </a:p>
        </p:txBody>
      </p:sp>
      <p:sp>
        <p:nvSpPr>
          <p:cNvPr id="3" name="Content Placeholder 2">
            <a:extLst>
              <a:ext uri="{FF2B5EF4-FFF2-40B4-BE49-F238E27FC236}">
                <a16:creationId xmlns:a16="http://schemas.microsoft.com/office/drawing/2014/main" id="{71E250E3-A368-719A-2980-8A05F3BF4571}"/>
              </a:ext>
            </a:extLst>
          </p:cNvPr>
          <p:cNvSpPr>
            <a:spLocks noGrp="1"/>
          </p:cNvSpPr>
          <p:nvPr>
            <p:ph idx="1"/>
          </p:nvPr>
        </p:nvSpPr>
        <p:spPr>
          <a:xfrm>
            <a:off x="414068" y="1759788"/>
            <a:ext cx="4667247" cy="4754593"/>
          </a:xfrm>
        </p:spPr>
        <p:txBody>
          <a:bodyPr>
            <a:noAutofit/>
          </a:bodyPr>
          <a:lstStyle/>
          <a:p>
            <a:pPr marL="36900" indent="0">
              <a:buNone/>
            </a:pPr>
            <a:r>
              <a:rPr lang="en-US" sz="2000" dirty="0">
                <a:solidFill>
                  <a:schemeClr val="tx1"/>
                </a:solidFill>
              </a:rPr>
              <a:t>Step 3: eQTL mapping (cont.)</a:t>
            </a:r>
          </a:p>
          <a:p>
            <a:pPr marL="36900" indent="0">
              <a:buNone/>
            </a:pPr>
            <a:r>
              <a:rPr lang="en-US" sz="2000" dirty="0">
                <a:solidFill>
                  <a:schemeClr val="tx1"/>
                </a:solidFill>
              </a:rPr>
              <a:t>Once the ZINB model has been generated for each group, eQTLsigle uses a likelihood ratio test (LRT) to compare the models of the two groups.</a:t>
            </a:r>
          </a:p>
          <a:p>
            <a:pPr marL="36900" indent="0">
              <a:buNone/>
            </a:pPr>
            <a:endParaRPr lang="en-US" sz="2000" dirty="0">
              <a:solidFill>
                <a:schemeClr val="tx1"/>
              </a:solidFill>
            </a:endParaRPr>
          </a:p>
          <a:p>
            <a:pPr marL="36900" indent="0">
              <a:buNone/>
            </a:pPr>
            <a:r>
              <a:rPr lang="en-US" sz="2000" dirty="0">
                <a:solidFill>
                  <a:schemeClr val="tx1"/>
                </a:solidFill>
              </a:rPr>
              <a:t>The genomic location of the SNV is identified as an eQTL for the target gene if the test finds a significant difference between the two models. </a:t>
            </a:r>
          </a:p>
        </p:txBody>
      </p:sp>
      <p:pic>
        <p:nvPicPr>
          <p:cNvPr id="5" name="Picture 4">
            <a:extLst>
              <a:ext uri="{FF2B5EF4-FFF2-40B4-BE49-F238E27FC236}">
                <a16:creationId xmlns:a16="http://schemas.microsoft.com/office/drawing/2014/main" id="{320DAC4D-4E89-CC17-EEE4-E9EF3C3EBF31}"/>
              </a:ext>
            </a:extLst>
          </p:cNvPr>
          <p:cNvPicPr>
            <a:picLocks noChangeAspect="1"/>
          </p:cNvPicPr>
          <p:nvPr/>
        </p:nvPicPr>
        <p:blipFill>
          <a:blip r:embed="rId2"/>
          <a:srcRect/>
          <a:stretch/>
        </p:blipFill>
        <p:spPr>
          <a:xfrm>
            <a:off x="5081315" y="1759788"/>
            <a:ext cx="6969787" cy="4874906"/>
          </a:xfrm>
          <a:prstGeom prst="rect">
            <a:avLst/>
          </a:prstGeom>
        </p:spPr>
      </p:pic>
    </p:spTree>
    <p:extLst>
      <p:ext uri="{BB962C8B-B14F-4D97-AF65-F5344CB8AC3E}">
        <p14:creationId xmlns:p14="http://schemas.microsoft.com/office/powerpoint/2010/main" val="166350737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141C-60A8-4923-2A44-58E9A1F0D4BB}"/>
              </a:ext>
            </a:extLst>
          </p:cNvPr>
          <p:cNvSpPr>
            <a:spLocks noGrp="1"/>
          </p:cNvSpPr>
          <p:nvPr>
            <p:ph type="title"/>
          </p:nvPr>
        </p:nvSpPr>
        <p:spPr/>
        <p:txBody>
          <a:bodyPr>
            <a:normAutofit/>
          </a:bodyPr>
          <a:lstStyle/>
          <a:p>
            <a:r>
              <a:rPr lang="en-US" dirty="0">
                <a:solidFill>
                  <a:schemeClr val="tx1"/>
                </a:solidFill>
              </a:rPr>
              <a:t>Limitations of only using scRNA-seq</a:t>
            </a:r>
          </a:p>
        </p:txBody>
      </p:sp>
      <p:sp>
        <p:nvSpPr>
          <p:cNvPr id="3" name="Content Placeholder 2">
            <a:extLst>
              <a:ext uri="{FF2B5EF4-FFF2-40B4-BE49-F238E27FC236}">
                <a16:creationId xmlns:a16="http://schemas.microsoft.com/office/drawing/2014/main" id="{A8F617E2-ED3F-ED58-650A-476E12F986BF}"/>
              </a:ext>
            </a:extLst>
          </p:cNvPr>
          <p:cNvSpPr>
            <a:spLocks noGrp="1"/>
          </p:cNvSpPr>
          <p:nvPr>
            <p:ph idx="1"/>
          </p:nvPr>
        </p:nvSpPr>
        <p:spPr>
          <a:xfrm>
            <a:off x="913795" y="1866900"/>
            <a:ext cx="10353762" cy="4528868"/>
          </a:xfrm>
        </p:spPr>
        <p:txBody>
          <a:bodyPr>
            <a:normAutofit/>
          </a:bodyPr>
          <a:lstStyle/>
          <a:p>
            <a:pPr marL="36900" indent="0">
              <a:buNone/>
            </a:pPr>
            <a:r>
              <a:rPr lang="en-US" dirty="0">
                <a:solidFill>
                  <a:schemeClr val="tx1"/>
                </a:solidFill>
              </a:rPr>
              <a:t>Generating both gene expression and mutation profiles from each cell by using only scRNA-seq data comes with some limitations:</a:t>
            </a:r>
          </a:p>
          <a:p>
            <a:pPr marL="36900" indent="0">
              <a:buNone/>
            </a:pPr>
            <a:endParaRPr lang="en-US" dirty="0">
              <a:solidFill>
                <a:schemeClr val="tx1"/>
              </a:solidFill>
            </a:endParaRPr>
          </a:p>
          <a:p>
            <a:r>
              <a:rPr lang="en-US" dirty="0">
                <a:solidFill>
                  <a:schemeClr val="tx1"/>
                </a:solidFill>
              </a:rPr>
              <a:t> Raw reads we collect from RNA-seq data only have genetic information from exons, SNVs present in introns (which represent around 97.06% of the entire genome) are not taken into account. </a:t>
            </a:r>
          </a:p>
          <a:p>
            <a:endParaRPr lang="en-US" dirty="0">
              <a:solidFill>
                <a:schemeClr val="tx1"/>
              </a:solidFill>
            </a:endParaRPr>
          </a:p>
          <a:p>
            <a:r>
              <a:rPr lang="en-US" dirty="0">
                <a:solidFill>
                  <a:schemeClr val="tx1"/>
                </a:solidFill>
              </a:rPr>
              <a:t>SNVs present in lowly expressed genes cannot be detected during the reverse transcription and cDNA amplification steps of scRNA-seq. These SNVs are also not taken into account.</a:t>
            </a:r>
          </a:p>
        </p:txBody>
      </p:sp>
    </p:spTree>
    <p:extLst>
      <p:ext uri="{BB962C8B-B14F-4D97-AF65-F5344CB8AC3E}">
        <p14:creationId xmlns:p14="http://schemas.microsoft.com/office/powerpoint/2010/main" val="11982878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2DF8-C944-F75D-B6F5-FFD5173EEA37}"/>
              </a:ext>
            </a:extLst>
          </p:cNvPr>
          <p:cNvSpPr>
            <a:spLocks noGrp="1"/>
          </p:cNvSpPr>
          <p:nvPr>
            <p:ph type="title"/>
          </p:nvPr>
        </p:nvSpPr>
        <p:spPr>
          <a:xfrm>
            <a:off x="919119" y="438151"/>
            <a:ext cx="10353762" cy="1257300"/>
          </a:xfrm>
        </p:spPr>
        <p:txBody>
          <a:bodyPr>
            <a:normAutofit fontScale="90000"/>
          </a:bodyPr>
          <a:lstStyle/>
          <a:p>
            <a:r>
              <a:rPr lang="en-US" dirty="0">
                <a:solidFill>
                  <a:schemeClr val="tx1"/>
                </a:solidFill>
              </a:rPr>
              <a:t>Integrating </a:t>
            </a:r>
            <a:r>
              <a:rPr lang="en-US" sz="5100" dirty="0">
                <a:solidFill>
                  <a:schemeClr val="tx1"/>
                </a:solidFill>
              </a:rPr>
              <a:t>scDNA-seq</a:t>
            </a:r>
            <a:r>
              <a:rPr lang="en-US" dirty="0">
                <a:solidFill>
                  <a:schemeClr val="tx1"/>
                </a:solidFill>
              </a:rPr>
              <a:t> to address limitations</a:t>
            </a:r>
          </a:p>
        </p:txBody>
      </p:sp>
      <p:sp>
        <p:nvSpPr>
          <p:cNvPr id="3" name="Content Placeholder 2">
            <a:extLst>
              <a:ext uri="{FF2B5EF4-FFF2-40B4-BE49-F238E27FC236}">
                <a16:creationId xmlns:a16="http://schemas.microsoft.com/office/drawing/2014/main" id="{8C762C48-7E15-A904-C781-43F2A2103577}"/>
              </a:ext>
            </a:extLst>
          </p:cNvPr>
          <p:cNvSpPr>
            <a:spLocks noGrp="1"/>
          </p:cNvSpPr>
          <p:nvPr>
            <p:ph idx="1"/>
          </p:nvPr>
        </p:nvSpPr>
        <p:spPr>
          <a:xfrm>
            <a:off x="370936" y="1695451"/>
            <a:ext cx="5305245" cy="4719822"/>
          </a:xfrm>
        </p:spPr>
        <p:txBody>
          <a:bodyPr>
            <a:normAutofit lnSpcReduction="10000"/>
          </a:bodyPr>
          <a:lstStyle/>
          <a:p>
            <a:pPr marL="36900" indent="0">
              <a:buNone/>
            </a:pPr>
            <a:r>
              <a:rPr lang="en-US" sz="2000" dirty="0">
                <a:solidFill>
                  <a:schemeClr val="tx1"/>
                </a:solidFill>
              </a:rPr>
              <a:t>The ideal solution to both of these limitations would be for single-cell-type eQTL studies to sequence both the genome and transcriptome for each single-cell simultaneously.</a:t>
            </a:r>
          </a:p>
          <a:p>
            <a:pPr marL="36900" indent="0">
              <a:buNone/>
            </a:pPr>
            <a:endParaRPr lang="en-US" sz="2000" dirty="0">
              <a:solidFill>
                <a:schemeClr val="tx1"/>
              </a:solidFill>
            </a:endParaRPr>
          </a:p>
          <a:p>
            <a:pPr marL="36900" indent="0">
              <a:buNone/>
            </a:pPr>
            <a:r>
              <a:rPr lang="en-US" sz="2000" dirty="0">
                <a:solidFill>
                  <a:schemeClr val="tx1"/>
                </a:solidFill>
              </a:rPr>
              <a:t>By incorporating the scDNA-seq workflow after the cell isolation stage of the previously mentioned scRNA-Seq workflow, we could generate the gene expression matrix from scRNA-seq data and the Mutation matrix from the scDNA-seq data. </a:t>
            </a:r>
          </a:p>
          <a:p>
            <a:pPr marL="36900" indent="0">
              <a:buNone/>
            </a:pPr>
            <a:endParaRPr lang="en-US" sz="2000" dirty="0">
              <a:solidFill>
                <a:schemeClr val="tx1"/>
              </a:solidFill>
            </a:endParaRPr>
          </a:p>
          <a:p>
            <a:pPr marL="36900" indent="0">
              <a:buNone/>
            </a:pPr>
            <a:r>
              <a:rPr lang="en-US" sz="2000" dirty="0">
                <a:solidFill>
                  <a:schemeClr val="tx1"/>
                </a:solidFill>
              </a:rPr>
              <a:t>This would address both limitations while preserving single-cell resolution.</a:t>
            </a:r>
          </a:p>
        </p:txBody>
      </p:sp>
      <p:pic>
        <p:nvPicPr>
          <p:cNvPr id="7" name="Picture 6">
            <a:extLst>
              <a:ext uri="{FF2B5EF4-FFF2-40B4-BE49-F238E27FC236}">
                <a16:creationId xmlns:a16="http://schemas.microsoft.com/office/drawing/2014/main" id="{4F2A59E0-5803-F935-F264-53AF104E617B}"/>
              </a:ext>
            </a:extLst>
          </p:cNvPr>
          <p:cNvPicPr>
            <a:picLocks noChangeAspect="1"/>
          </p:cNvPicPr>
          <p:nvPr/>
        </p:nvPicPr>
        <p:blipFill>
          <a:blip r:embed="rId2"/>
          <a:stretch>
            <a:fillRect/>
          </a:stretch>
        </p:blipFill>
        <p:spPr>
          <a:xfrm>
            <a:off x="5778625" y="1406466"/>
            <a:ext cx="6283979" cy="5297792"/>
          </a:xfrm>
          <a:prstGeom prst="rect">
            <a:avLst/>
          </a:prstGeom>
        </p:spPr>
      </p:pic>
    </p:spTree>
    <p:extLst>
      <p:ext uri="{BB962C8B-B14F-4D97-AF65-F5344CB8AC3E}">
        <p14:creationId xmlns:p14="http://schemas.microsoft.com/office/powerpoint/2010/main" val="4925357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1A82-F3DA-2D6E-062F-19C2B668CF3A}"/>
              </a:ext>
            </a:extLst>
          </p:cNvPr>
          <p:cNvSpPr>
            <a:spLocks noGrp="1"/>
          </p:cNvSpPr>
          <p:nvPr>
            <p:ph type="title"/>
          </p:nvPr>
        </p:nvSpPr>
        <p:spPr/>
        <p:txBody>
          <a:bodyPr>
            <a:normAutofit/>
          </a:bodyPr>
          <a:lstStyle/>
          <a:p>
            <a:r>
              <a:rPr lang="en-US" dirty="0">
                <a:solidFill>
                  <a:schemeClr val="tx1"/>
                </a:solidFill>
              </a:rPr>
              <a:t>Conclusion and Future Directions</a:t>
            </a:r>
          </a:p>
        </p:txBody>
      </p:sp>
      <p:sp>
        <p:nvSpPr>
          <p:cNvPr id="3" name="Content Placeholder 2">
            <a:extLst>
              <a:ext uri="{FF2B5EF4-FFF2-40B4-BE49-F238E27FC236}">
                <a16:creationId xmlns:a16="http://schemas.microsoft.com/office/drawing/2014/main" id="{B5A583A0-5718-9546-0176-FD1E4D9D1963}"/>
              </a:ext>
            </a:extLst>
          </p:cNvPr>
          <p:cNvSpPr>
            <a:spLocks noGrp="1"/>
          </p:cNvSpPr>
          <p:nvPr>
            <p:ph idx="1"/>
          </p:nvPr>
        </p:nvSpPr>
        <p:spPr>
          <a:xfrm>
            <a:off x="913795" y="1728876"/>
            <a:ext cx="10353762" cy="4723681"/>
          </a:xfrm>
        </p:spPr>
        <p:txBody>
          <a:bodyPr>
            <a:normAutofit lnSpcReduction="10000"/>
          </a:bodyPr>
          <a:lstStyle/>
          <a:p>
            <a:r>
              <a:rPr lang="en-US" dirty="0">
                <a:solidFill>
                  <a:schemeClr val="tx1"/>
                </a:solidFill>
              </a:rPr>
              <a:t>In this paper, we reviewed the methods used for detecting eQTLs in eQTLsingle, identified the inherent limitations of only using scRNA-seq data for eQTLs, and proposed possible solutions to these limitations.</a:t>
            </a:r>
          </a:p>
          <a:p>
            <a:endParaRPr lang="en-US" dirty="0">
              <a:solidFill>
                <a:schemeClr val="tx1"/>
              </a:solidFill>
            </a:endParaRPr>
          </a:p>
          <a:p>
            <a:r>
              <a:rPr lang="en-US" dirty="0">
                <a:solidFill>
                  <a:schemeClr val="tx1"/>
                </a:solidFill>
              </a:rPr>
              <a:t>The next logical step when it comes to future research objectives would be to identify novel paired-sequencing methods and technologies in order to simultaneously sequence both DNA and RNA from single cells, and to review them in depth.</a:t>
            </a:r>
          </a:p>
          <a:p>
            <a:endParaRPr lang="en-US" dirty="0">
              <a:solidFill>
                <a:schemeClr val="tx1"/>
              </a:solidFill>
            </a:endParaRPr>
          </a:p>
          <a:p>
            <a:r>
              <a:rPr lang="en-US" dirty="0">
                <a:solidFill>
                  <a:schemeClr val="tx1"/>
                </a:solidFill>
              </a:rPr>
              <a:t>Doing so could enable researchers to have the tools needed to resolve the previously mentioned limitations and discover eQTLs across the entire genome while preserving single-cell resolution.</a:t>
            </a:r>
          </a:p>
        </p:txBody>
      </p:sp>
    </p:spTree>
    <p:extLst>
      <p:ext uri="{BB962C8B-B14F-4D97-AF65-F5344CB8AC3E}">
        <p14:creationId xmlns:p14="http://schemas.microsoft.com/office/powerpoint/2010/main" val="8388017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74F-C0A9-2668-0DD9-8F0005B5880E}"/>
              </a:ext>
            </a:extLst>
          </p:cNvPr>
          <p:cNvSpPr>
            <a:spLocks noGrp="1"/>
          </p:cNvSpPr>
          <p:nvPr>
            <p:ph type="title"/>
          </p:nvPr>
        </p:nvSpPr>
        <p:spPr>
          <a:xfrm>
            <a:off x="919118" y="2964290"/>
            <a:ext cx="10353763" cy="929419"/>
          </a:xfrm>
        </p:spPr>
        <p:txBody>
          <a:bodyPr>
            <a:normAutofit/>
          </a:bodyPr>
          <a:lstStyle/>
          <a:p>
            <a:r>
              <a:rPr lang="en-US" sz="5400" dirty="0">
                <a:solidFill>
                  <a:schemeClr val="tx1"/>
                </a:solidFill>
              </a:rPr>
              <a:t>Questions?</a:t>
            </a:r>
          </a:p>
        </p:txBody>
      </p:sp>
    </p:spTree>
    <p:extLst>
      <p:ext uri="{BB962C8B-B14F-4D97-AF65-F5344CB8AC3E}">
        <p14:creationId xmlns:p14="http://schemas.microsoft.com/office/powerpoint/2010/main" val="417409339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265647"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418053" y="609600"/>
            <a:ext cx="5702060" cy="970450"/>
          </a:xfrm>
        </p:spPr>
        <p:txBody>
          <a:bodyPr anchor="b">
            <a:noAutofit/>
          </a:bodyPr>
          <a:lstStyle/>
          <a:p>
            <a:r>
              <a:rPr lang="en-US" sz="3200" dirty="0">
                <a:solidFill>
                  <a:schemeClr val="tx1"/>
                </a:solidFill>
              </a:rPr>
              <a:t>Methods for eQTL Detection</a:t>
            </a:r>
            <a:br>
              <a:rPr lang="en-US" sz="3200" dirty="0">
                <a:solidFill>
                  <a:schemeClr val="tx1"/>
                </a:solidFill>
              </a:rPr>
            </a:br>
            <a:r>
              <a:rPr lang="en-US" sz="3200" dirty="0">
                <a:solidFill>
                  <a:schemeClr val="tx1"/>
                </a:solidFill>
              </a:rPr>
              <a:t>Using scRNA-Seq Data</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2" y="1732449"/>
            <a:ext cx="4658903" cy="4642472"/>
          </a:xfrm>
        </p:spPr>
        <p:txBody>
          <a:bodyPr anchor="t">
            <a:normAutofit fontScale="92500" lnSpcReduction="10000"/>
          </a:bodyPr>
          <a:lstStyle/>
          <a:p>
            <a:r>
              <a:rPr lang="en-US" sz="2400" dirty="0">
                <a:solidFill>
                  <a:schemeClr val="tx1"/>
                </a:solidFill>
              </a:rPr>
              <a:t>Research Objectives</a:t>
            </a:r>
          </a:p>
          <a:p>
            <a:r>
              <a:rPr lang="en-US" sz="2400" dirty="0">
                <a:solidFill>
                  <a:schemeClr val="tx1"/>
                </a:solidFill>
              </a:rPr>
              <a:t>Introduction to eQTL analysis</a:t>
            </a:r>
          </a:p>
          <a:p>
            <a:r>
              <a:rPr lang="en-US" sz="2400" dirty="0">
                <a:solidFill>
                  <a:schemeClr val="tx1"/>
                </a:solidFill>
              </a:rPr>
              <a:t>eQTL analysis: Bulk vs Single-Cell</a:t>
            </a:r>
          </a:p>
          <a:p>
            <a:r>
              <a:rPr lang="en-US" sz="2400" dirty="0">
                <a:solidFill>
                  <a:schemeClr val="tx1"/>
                </a:solidFill>
              </a:rPr>
              <a:t>eQTL analysis with eQTLsingle (scRNA-seq data only)</a:t>
            </a:r>
          </a:p>
          <a:p>
            <a:r>
              <a:rPr lang="en-US" sz="2400" dirty="0">
                <a:solidFill>
                  <a:schemeClr val="tx1"/>
                </a:solidFill>
              </a:rPr>
              <a:t>Limitations of only using scRNA-seq</a:t>
            </a:r>
          </a:p>
          <a:p>
            <a:r>
              <a:rPr lang="en-US" sz="2400" dirty="0">
                <a:solidFill>
                  <a:schemeClr val="tx1"/>
                </a:solidFill>
              </a:rPr>
              <a:t>Integrating scDNA-seq to address limitations</a:t>
            </a:r>
          </a:p>
          <a:p>
            <a:r>
              <a:rPr lang="en-US" sz="2400" dirty="0">
                <a:solidFill>
                  <a:schemeClr val="tx1"/>
                </a:solidFill>
              </a:rPr>
              <a:t>Conclusion and Future Directions</a:t>
            </a:r>
          </a:p>
          <a:p>
            <a:r>
              <a:rPr lang="en-US" sz="2400" dirty="0">
                <a:solidFill>
                  <a:schemeClr val="tx1"/>
                </a:solidFill>
              </a:rPr>
              <a:t>Questions</a:t>
            </a:r>
          </a:p>
          <a:p>
            <a:endParaRPr lang="en-US" sz="2400" dirty="0"/>
          </a:p>
        </p:txBody>
      </p:sp>
      <p:sp>
        <p:nvSpPr>
          <p:cNvPr id="4" name="TextBox 3">
            <a:extLst>
              <a:ext uri="{FF2B5EF4-FFF2-40B4-BE49-F238E27FC236}">
                <a16:creationId xmlns:a16="http://schemas.microsoft.com/office/drawing/2014/main" id="{A4F303B7-52CE-B571-5A85-FD05276FBD3A}"/>
              </a:ext>
            </a:extLst>
          </p:cNvPr>
          <p:cNvSpPr txBox="1"/>
          <p:nvPr/>
        </p:nvSpPr>
        <p:spPr>
          <a:xfrm>
            <a:off x="1676625" y="2967335"/>
            <a:ext cx="2895152" cy="923330"/>
          </a:xfrm>
          <a:prstGeom prst="rect">
            <a:avLst/>
          </a:prstGeom>
          <a:solidFill>
            <a:schemeClr val="tx1"/>
          </a:solidFill>
          <a:ln w="76200">
            <a:solidFill>
              <a:schemeClr val="bg1"/>
            </a:solidFill>
          </a:ln>
        </p:spPr>
        <p:txBody>
          <a:bodyPr wrap="none" rtlCol="0">
            <a:spAutoFit/>
          </a:bodyPr>
          <a:lstStyle/>
          <a:p>
            <a:r>
              <a:rPr lang="en-US" sz="5400" dirty="0">
                <a:solidFill>
                  <a:schemeClr val="bg1"/>
                </a:solidFill>
              </a:rPr>
              <a:t>Contents:</a:t>
            </a:r>
          </a:p>
        </p:txBody>
      </p:sp>
    </p:spTree>
    <p:extLst>
      <p:ext uri="{BB962C8B-B14F-4D97-AF65-F5344CB8AC3E}">
        <p14:creationId xmlns:p14="http://schemas.microsoft.com/office/powerpoint/2010/main" val="322023568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74F-C0A9-2668-0DD9-8F0005B5880E}"/>
              </a:ext>
            </a:extLst>
          </p:cNvPr>
          <p:cNvSpPr>
            <a:spLocks noGrp="1"/>
          </p:cNvSpPr>
          <p:nvPr>
            <p:ph type="title"/>
          </p:nvPr>
        </p:nvSpPr>
        <p:spPr>
          <a:xfrm>
            <a:off x="919118" y="2964290"/>
            <a:ext cx="10353763" cy="929419"/>
          </a:xfrm>
        </p:spPr>
        <p:txBody>
          <a:bodyPr>
            <a:normAutofit/>
          </a:bodyPr>
          <a:lstStyle/>
          <a:p>
            <a:r>
              <a:rPr lang="en-US" sz="5400" dirty="0">
                <a:solidFill>
                  <a:schemeClr val="tx1"/>
                </a:solidFill>
              </a:rPr>
              <a:t>Thank you!</a:t>
            </a:r>
          </a:p>
        </p:txBody>
      </p:sp>
    </p:spTree>
    <p:extLst>
      <p:ext uri="{BB962C8B-B14F-4D97-AF65-F5344CB8AC3E}">
        <p14:creationId xmlns:p14="http://schemas.microsoft.com/office/powerpoint/2010/main" val="6396473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1BDE-CA01-C8E0-C179-EC5C3D21DB90}"/>
              </a:ext>
            </a:extLst>
          </p:cNvPr>
          <p:cNvSpPr>
            <a:spLocks noGrp="1"/>
          </p:cNvSpPr>
          <p:nvPr>
            <p:ph type="title"/>
          </p:nvPr>
        </p:nvSpPr>
        <p:spPr/>
        <p:txBody>
          <a:bodyPr/>
          <a:lstStyle/>
          <a:p>
            <a:r>
              <a:rPr lang="en-US" dirty="0">
                <a:solidFill>
                  <a:schemeClr val="tx1"/>
                </a:solidFill>
              </a:rPr>
              <a:t>Research Objectives</a:t>
            </a:r>
          </a:p>
        </p:txBody>
      </p:sp>
      <p:sp>
        <p:nvSpPr>
          <p:cNvPr id="3" name="Content Placeholder 2">
            <a:extLst>
              <a:ext uri="{FF2B5EF4-FFF2-40B4-BE49-F238E27FC236}">
                <a16:creationId xmlns:a16="http://schemas.microsoft.com/office/drawing/2014/main" id="{FBA8D065-1443-7AEB-4231-06EE67294DF1}"/>
              </a:ext>
            </a:extLst>
          </p:cNvPr>
          <p:cNvSpPr>
            <a:spLocks noGrp="1"/>
          </p:cNvSpPr>
          <p:nvPr>
            <p:ph idx="1"/>
          </p:nvPr>
        </p:nvSpPr>
        <p:spPr>
          <a:xfrm>
            <a:off x="913795" y="1866900"/>
            <a:ext cx="10353762" cy="4206096"/>
          </a:xfrm>
        </p:spPr>
        <p:txBody>
          <a:bodyPr>
            <a:normAutofit fontScale="92500"/>
          </a:bodyPr>
          <a:lstStyle/>
          <a:p>
            <a:r>
              <a:rPr lang="en-US" dirty="0">
                <a:solidFill>
                  <a:schemeClr val="tx1"/>
                </a:solidFill>
              </a:rPr>
              <a:t>Firstly, to enhance our understanding of how eQTLs can be detected at the single-cell resolution level using single-cell RNA-sequencing (scRNA-seq) data. </a:t>
            </a:r>
          </a:p>
          <a:p>
            <a:endParaRPr lang="en-US" dirty="0">
              <a:solidFill>
                <a:schemeClr val="tx1"/>
              </a:solidFill>
            </a:endParaRPr>
          </a:p>
          <a:p>
            <a:r>
              <a:rPr lang="en-US" dirty="0">
                <a:solidFill>
                  <a:schemeClr val="tx1"/>
                </a:solidFill>
              </a:rPr>
              <a:t>Secondly, to review the methods used for detecting eQTLs in eQTLsingle, an eQTL analysis tool that uses scRNA-seq data.</a:t>
            </a:r>
          </a:p>
          <a:p>
            <a:endParaRPr lang="en-US" dirty="0">
              <a:solidFill>
                <a:schemeClr val="tx1"/>
              </a:solidFill>
            </a:endParaRPr>
          </a:p>
          <a:p>
            <a:r>
              <a:rPr lang="en-US" dirty="0">
                <a:solidFill>
                  <a:schemeClr val="tx1"/>
                </a:solidFill>
              </a:rPr>
              <a:t> Thirdly, to identify the inherent limitations of only utilizing scRNA-seq for detecting eQTLs.</a:t>
            </a:r>
          </a:p>
          <a:p>
            <a:pPr marL="36900" indent="0">
              <a:buNone/>
            </a:pPr>
            <a:r>
              <a:rPr lang="en-US" dirty="0">
                <a:solidFill>
                  <a:schemeClr val="tx1"/>
                </a:solidFill>
              </a:rPr>
              <a:t> </a:t>
            </a:r>
          </a:p>
          <a:p>
            <a:r>
              <a:rPr lang="en-US" dirty="0">
                <a:solidFill>
                  <a:schemeClr val="tx1"/>
                </a:solidFill>
              </a:rPr>
              <a:t>And finally, to identify possible solutions to these limitations by using relevant literature.</a:t>
            </a:r>
          </a:p>
        </p:txBody>
      </p:sp>
    </p:spTree>
    <p:extLst>
      <p:ext uri="{BB962C8B-B14F-4D97-AF65-F5344CB8AC3E}">
        <p14:creationId xmlns:p14="http://schemas.microsoft.com/office/powerpoint/2010/main" val="319127843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31F6-4F75-19B1-12FF-20A37FAB6166}"/>
              </a:ext>
            </a:extLst>
          </p:cNvPr>
          <p:cNvSpPr>
            <a:spLocks noGrp="1"/>
          </p:cNvSpPr>
          <p:nvPr>
            <p:ph type="title"/>
          </p:nvPr>
        </p:nvSpPr>
        <p:spPr/>
        <p:txBody>
          <a:bodyPr>
            <a:normAutofit/>
          </a:bodyPr>
          <a:lstStyle/>
          <a:p>
            <a:r>
              <a:rPr lang="en-US" sz="4800" dirty="0">
                <a:solidFill>
                  <a:schemeClr val="tx1"/>
                </a:solidFill>
              </a:rPr>
              <a:t>Introduction to eQTL analysis</a:t>
            </a:r>
            <a:endParaRPr lang="en-US" dirty="0"/>
          </a:p>
        </p:txBody>
      </p:sp>
      <p:sp>
        <p:nvSpPr>
          <p:cNvPr id="3" name="Content Placeholder 2">
            <a:extLst>
              <a:ext uri="{FF2B5EF4-FFF2-40B4-BE49-F238E27FC236}">
                <a16:creationId xmlns:a16="http://schemas.microsoft.com/office/drawing/2014/main" id="{6042FC48-5465-5C2F-FEC7-4C6AF417104F}"/>
              </a:ext>
            </a:extLst>
          </p:cNvPr>
          <p:cNvSpPr>
            <a:spLocks noGrp="1"/>
          </p:cNvSpPr>
          <p:nvPr>
            <p:ph idx="1"/>
          </p:nvPr>
        </p:nvSpPr>
        <p:spPr>
          <a:xfrm>
            <a:off x="913795" y="2076450"/>
            <a:ext cx="5182205" cy="3714749"/>
          </a:xfrm>
        </p:spPr>
        <p:txBody>
          <a:bodyPr>
            <a:normAutofit/>
          </a:bodyPr>
          <a:lstStyle/>
          <a:p>
            <a:pPr marL="36900" indent="0">
              <a:buNone/>
            </a:pPr>
            <a:r>
              <a:rPr lang="en-US" sz="2000" dirty="0">
                <a:solidFill>
                  <a:schemeClr val="tx1"/>
                </a:solidFill>
              </a:rPr>
              <a:t>What are eQTLs?</a:t>
            </a:r>
          </a:p>
          <a:p>
            <a:pPr marL="36900" indent="0">
              <a:buNone/>
            </a:pPr>
            <a:r>
              <a:rPr lang="en-US" sz="2000" dirty="0">
                <a:solidFill>
                  <a:schemeClr val="tx1"/>
                </a:solidFill>
              </a:rPr>
              <a:t>Expression Quantitative Trait Loci (eQTLs) are genomic loci associated with variations of downstream gene expression.</a:t>
            </a:r>
          </a:p>
          <a:p>
            <a:pPr marL="36900" indent="0">
              <a:buNone/>
            </a:pPr>
            <a:endParaRPr lang="en-US" sz="2000" dirty="0">
              <a:solidFill>
                <a:schemeClr val="tx1"/>
              </a:solidFill>
            </a:endParaRPr>
          </a:p>
          <a:p>
            <a:pPr marL="36900" indent="0">
              <a:buNone/>
            </a:pPr>
            <a:r>
              <a:rPr lang="en-US" sz="2000" dirty="0">
                <a:solidFill>
                  <a:schemeClr val="tx1"/>
                </a:solidFill>
              </a:rPr>
              <a:t>Single nucleotide variations (SNVs) in these loci can lead to divergent outcomes in the expression levels of particular genes.</a:t>
            </a:r>
          </a:p>
          <a:p>
            <a:pPr marL="36900" indent="0">
              <a:buNone/>
            </a:pPr>
            <a:endParaRPr lang="en-US" sz="2000" dirty="0">
              <a:solidFill>
                <a:schemeClr val="tx1"/>
              </a:solidFill>
            </a:endParaRPr>
          </a:p>
          <a:p>
            <a:pPr marL="36900" indent="0">
              <a:buNone/>
            </a:pPr>
            <a:endParaRPr lang="en-US" sz="2000" dirty="0">
              <a:solidFill>
                <a:schemeClr val="tx1"/>
              </a:solidFill>
            </a:endParaRPr>
          </a:p>
        </p:txBody>
      </p:sp>
      <p:pic>
        <p:nvPicPr>
          <p:cNvPr id="4" name="Picture 3">
            <a:extLst>
              <a:ext uri="{FF2B5EF4-FFF2-40B4-BE49-F238E27FC236}">
                <a16:creationId xmlns:a16="http://schemas.microsoft.com/office/drawing/2014/main" id="{D3D507CC-835E-AE34-A87D-BD40AFF160CF}"/>
              </a:ext>
            </a:extLst>
          </p:cNvPr>
          <p:cNvPicPr>
            <a:picLocks noChangeAspect="1"/>
          </p:cNvPicPr>
          <p:nvPr/>
        </p:nvPicPr>
        <p:blipFill>
          <a:blip r:embed="rId2"/>
          <a:stretch>
            <a:fillRect/>
          </a:stretch>
        </p:blipFill>
        <p:spPr>
          <a:xfrm>
            <a:off x="6090676" y="2670592"/>
            <a:ext cx="5795611" cy="2320509"/>
          </a:xfrm>
          <a:prstGeom prst="rect">
            <a:avLst/>
          </a:prstGeom>
        </p:spPr>
      </p:pic>
    </p:spTree>
    <p:extLst>
      <p:ext uri="{BB962C8B-B14F-4D97-AF65-F5344CB8AC3E}">
        <p14:creationId xmlns:p14="http://schemas.microsoft.com/office/powerpoint/2010/main" val="23043156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93BB-9182-51D1-7A99-AA84D62AD8E6}"/>
              </a:ext>
            </a:extLst>
          </p:cNvPr>
          <p:cNvSpPr>
            <a:spLocks noGrp="1"/>
          </p:cNvSpPr>
          <p:nvPr>
            <p:ph type="title"/>
          </p:nvPr>
        </p:nvSpPr>
        <p:spPr/>
        <p:txBody>
          <a:bodyPr/>
          <a:lstStyle/>
          <a:p>
            <a:r>
              <a:rPr lang="en-US" dirty="0">
                <a:solidFill>
                  <a:schemeClr val="tx1"/>
                </a:solidFill>
              </a:rPr>
              <a:t>Introduction to eQTL analysis (cont.)</a:t>
            </a:r>
          </a:p>
        </p:txBody>
      </p:sp>
      <p:sp>
        <p:nvSpPr>
          <p:cNvPr id="3" name="Content Placeholder 2">
            <a:extLst>
              <a:ext uri="{FF2B5EF4-FFF2-40B4-BE49-F238E27FC236}">
                <a16:creationId xmlns:a16="http://schemas.microsoft.com/office/drawing/2014/main" id="{BF9881F9-4F4B-C374-0F26-235A92316681}"/>
              </a:ext>
            </a:extLst>
          </p:cNvPr>
          <p:cNvSpPr>
            <a:spLocks noGrp="1"/>
          </p:cNvSpPr>
          <p:nvPr>
            <p:ph idx="1"/>
          </p:nvPr>
        </p:nvSpPr>
        <p:spPr>
          <a:xfrm>
            <a:off x="560717" y="1711626"/>
            <a:ext cx="11148809" cy="876300"/>
          </a:xfrm>
        </p:spPr>
        <p:txBody>
          <a:bodyPr>
            <a:normAutofit/>
          </a:bodyPr>
          <a:lstStyle/>
          <a:p>
            <a:pPr marL="36900" indent="0" algn="ctr">
              <a:buNone/>
            </a:pPr>
            <a:r>
              <a:rPr lang="en-US" sz="2000" dirty="0">
                <a:solidFill>
                  <a:schemeClr val="tx1"/>
                </a:solidFill>
                <a:effectLst/>
              </a:rPr>
              <a:t>eQTLs can be categorized into two main classes based on their genomic locations relative to the genes they influence: Cis-eQTLs and Trans-eQTLs.</a:t>
            </a:r>
          </a:p>
        </p:txBody>
      </p:sp>
      <p:sp>
        <p:nvSpPr>
          <p:cNvPr id="4" name="TextBox 3">
            <a:extLst>
              <a:ext uri="{FF2B5EF4-FFF2-40B4-BE49-F238E27FC236}">
                <a16:creationId xmlns:a16="http://schemas.microsoft.com/office/drawing/2014/main" id="{90D6FDBF-93BF-E8A4-7390-694174E19AFB}"/>
              </a:ext>
            </a:extLst>
          </p:cNvPr>
          <p:cNvSpPr txBox="1"/>
          <p:nvPr/>
        </p:nvSpPr>
        <p:spPr>
          <a:xfrm>
            <a:off x="394480" y="2587926"/>
            <a:ext cx="5740641" cy="3970318"/>
          </a:xfrm>
          <a:prstGeom prst="rect">
            <a:avLst/>
          </a:prstGeom>
          <a:noFill/>
        </p:spPr>
        <p:txBody>
          <a:bodyPr wrap="square" rtlCol="0">
            <a:spAutoFit/>
          </a:bodyPr>
          <a:lstStyle/>
          <a:p>
            <a:r>
              <a:rPr lang="en-US" dirty="0"/>
              <a:t>Cis-eQTLs: "on the same side" or “local.” </a:t>
            </a:r>
          </a:p>
          <a:p>
            <a:r>
              <a:rPr lang="en-US" dirty="0"/>
              <a:t>Located within 1 million base pairs from a gene, and affect the expression of that gene. (A, Fig.2)</a:t>
            </a:r>
          </a:p>
          <a:p>
            <a:endParaRPr lang="en-US" dirty="0"/>
          </a:p>
          <a:p>
            <a:endParaRPr lang="en-US" dirty="0"/>
          </a:p>
          <a:p>
            <a:r>
              <a:rPr lang="en-US" dirty="0"/>
              <a:t>Trans-eQTLs: "on the opposite side" or “distant.”</a:t>
            </a:r>
          </a:p>
          <a:p>
            <a:r>
              <a:rPr lang="en-US" dirty="0"/>
              <a:t>Located at a different chromosome or in the same chromosome but farther away than 1 million base pairs from the gene(s) they influence. (B, Fig.2)</a:t>
            </a:r>
          </a:p>
          <a:p>
            <a:endParaRPr lang="en-US" dirty="0"/>
          </a:p>
          <a:p>
            <a:endParaRPr lang="en-US" dirty="0"/>
          </a:p>
          <a:p>
            <a:r>
              <a:rPr lang="en-US" dirty="0"/>
              <a:t>Alternatively, we could also define some Trans-eQTLs as being both Cis and Trans-acting since they act on local genes which in turn act on other distant ones. (C &amp; D, Fig.2)</a:t>
            </a:r>
          </a:p>
        </p:txBody>
      </p:sp>
      <p:pic>
        <p:nvPicPr>
          <p:cNvPr id="6" name="Picture 5">
            <a:extLst>
              <a:ext uri="{FF2B5EF4-FFF2-40B4-BE49-F238E27FC236}">
                <a16:creationId xmlns:a16="http://schemas.microsoft.com/office/drawing/2014/main" id="{6B8AC6FD-EDFF-A40E-B688-BB5CA69DFD8D}"/>
              </a:ext>
            </a:extLst>
          </p:cNvPr>
          <p:cNvPicPr>
            <a:picLocks noChangeAspect="1"/>
          </p:cNvPicPr>
          <p:nvPr/>
        </p:nvPicPr>
        <p:blipFill>
          <a:blip r:embed="rId2"/>
          <a:stretch>
            <a:fillRect/>
          </a:stretch>
        </p:blipFill>
        <p:spPr>
          <a:xfrm>
            <a:off x="6096000" y="2587926"/>
            <a:ext cx="5671881" cy="3970317"/>
          </a:xfrm>
          <a:prstGeom prst="rect">
            <a:avLst/>
          </a:prstGeom>
        </p:spPr>
      </p:pic>
    </p:spTree>
    <p:extLst>
      <p:ext uri="{BB962C8B-B14F-4D97-AF65-F5344CB8AC3E}">
        <p14:creationId xmlns:p14="http://schemas.microsoft.com/office/powerpoint/2010/main" val="25730154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C322-EE2F-D50F-5052-8CF1BDC0DE51}"/>
              </a:ext>
            </a:extLst>
          </p:cNvPr>
          <p:cNvSpPr>
            <a:spLocks noGrp="1"/>
          </p:cNvSpPr>
          <p:nvPr>
            <p:ph type="title"/>
          </p:nvPr>
        </p:nvSpPr>
        <p:spPr/>
        <p:txBody>
          <a:bodyPr/>
          <a:lstStyle/>
          <a:p>
            <a:r>
              <a:rPr lang="en-US" dirty="0">
                <a:solidFill>
                  <a:schemeClr val="tx1"/>
                </a:solidFill>
              </a:rPr>
              <a:t>Introduction to eQTL analysis (cont.)</a:t>
            </a:r>
          </a:p>
        </p:txBody>
      </p:sp>
      <p:sp>
        <p:nvSpPr>
          <p:cNvPr id="3" name="Content Placeholder 2">
            <a:extLst>
              <a:ext uri="{FF2B5EF4-FFF2-40B4-BE49-F238E27FC236}">
                <a16:creationId xmlns:a16="http://schemas.microsoft.com/office/drawing/2014/main" id="{B4F480D4-9FBB-9E25-3F30-0AAB2AEFDD3F}"/>
              </a:ext>
            </a:extLst>
          </p:cNvPr>
          <p:cNvSpPr>
            <a:spLocks noGrp="1"/>
          </p:cNvSpPr>
          <p:nvPr>
            <p:ph idx="1"/>
          </p:nvPr>
        </p:nvSpPr>
        <p:spPr>
          <a:xfrm>
            <a:off x="913795" y="2076450"/>
            <a:ext cx="10353762" cy="3714749"/>
          </a:xfrm>
        </p:spPr>
        <p:txBody>
          <a:bodyPr>
            <a:normAutofit/>
          </a:bodyPr>
          <a:lstStyle/>
          <a:p>
            <a:pPr marL="36900" indent="0">
              <a:buNone/>
            </a:pPr>
            <a:r>
              <a:rPr lang="en-US" dirty="0">
                <a:solidFill>
                  <a:schemeClr val="tx1"/>
                </a:solidFill>
              </a:rPr>
              <a:t>eQTL analysis:</a:t>
            </a:r>
          </a:p>
          <a:p>
            <a:pPr marL="36900" indent="0">
              <a:buNone/>
            </a:pPr>
            <a:r>
              <a:rPr lang="en-US" dirty="0">
                <a:solidFill>
                  <a:schemeClr val="tx1"/>
                </a:solidFill>
              </a:rPr>
              <a:t>The goal of eQTL analysis is to associate single nucleotide variants (SNVs) with gene expression profiles, in order to identify regions of the genome that are associated with the expression levels of particular genes, eQTLs. </a:t>
            </a:r>
          </a:p>
          <a:p>
            <a:pPr marL="36900" indent="0">
              <a:buNone/>
            </a:pPr>
            <a:endParaRPr lang="en-US" dirty="0">
              <a:solidFill>
                <a:schemeClr val="tx1"/>
              </a:solidFill>
            </a:endParaRPr>
          </a:p>
          <a:p>
            <a:pPr marL="36900" indent="0">
              <a:buNone/>
            </a:pPr>
            <a:r>
              <a:rPr lang="en-US" dirty="0">
                <a:solidFill>
                  <a:schemeClr val="tx1"/>
                </a:solidFill>
              </a:rPr>
              <a:t>These eQTLs could then be potentially used for the development of targeted therapeutic strategies for a variety of diseases and conditions such as type-1 diabetes, bipolar disorder, and more.</a:t>
            </a:r>
          </a:p>
        </p:txBody>
      </p:sp>
    </p:spTree>
    <p:extLst>
      <p:ext uri="{BB962C8B-B14F-4D97-AF65-F5344CB8AC3E}">
        <p14:creationId xmlns:p14="http://schemas.microsoft.com/office/powerpoint/2010/main" val="68083959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C523-D96F-088F-36EE-584D0C0D67C8}"/>
              </a:ext>
            </a:extLst>
          </p:cNvPr>
          <p:cNvSpPr>
            <a:spLocks noGrp="1"/>
          </p:cNvSpPr>
          <p:nvPr>
            <p:ph type="title"/>
          </p:nvPr>
        </p:nvSpPr>
        <p:spPr/>
        <p:txBody>
          <a:bodyPr>
            <a:normAutofit/>
          </a:bodyPr>
          <a:lstStyle/>
          <a:p>
            <a:r>
              <a:rPr lang="en-US" sz="4800" dirty="0">
                <a:solidFill>
                  <a:schemeClr val="tx1"/>
                </a:solidFill>
              </a:rPr>
              <a:t>eQTL analysis: Bulk vs Single-Cell</a:t>
            </a:r>
            <a:endParaRPr lang="en-US" dirty="0"/>
          </a:p>
        </p:txBody>
      </p:sp>
      <p:sp>
        <p:nvSpPr>
          <p:cNvPr id="3" name="Content Placeholder 2">
            <a:extLst>
              <a:ext uri="{FF2B5EF4-FFF2-40B4-BE49-F238E27FC236}">
                <a16:creationId xmlns:a16="http://schemas.microsoft.com/office/drawing/2014/main" id="{4B282790-3A0D-B290-1C14-C11307C94CD0}"/>
              </a:ext>
            </a:extLst>
          </p:cNvPr>
          <p:cNvSpPr>
            <a:spLocks noGrp="1"/>
          </p:cNvSpPr>
          <p:nvPr>
            <p:ph idx="1"/>
          </p:nvPr>
        </p:nvSpPr>
        <p:spPr>
          <a:xfrm>
            <a:off x="388189" y="1866900"/>
            <a:ext cx="6004412" cy="4719575"/>
          </a:xfrm>
        </p:spPr>
        <p:txBody>
          <a:bodyPr>
            <a:normAutofit fontScale="92500" lnSpcReduction="10000"/>
          </a:bodyPr>
          <a:lstStyle/>
          <a:p>
            <a:pPr marL="36900" indent="0">
              <a:buNone/>
            </a:pPr>
            <a:r>
              <a:rPr lang="en-US" sz="2200" dirty="0">
                <a:solidFill>
                  <a:schemeClr val="tx1"/>
                </a:solidFill>
              </a:rPr>
              <a:t>Traditionally, eQTL analysis has been conducted on bulk RNA sequencing data, where the gene expression profile of a sample is represented as the average gene expression of all cells in that particular sample.</a:t>
            </a:r>
          </a:p>
          <a:p>
            <a:pPr marL="36900" indent="0">
              <a:buNone/>
            </a:pPr>
            <a:endParaRPr lang="en-US" sz="2200" dirty="0">
              <a:solidFill>
                <a:schemeClr val="tx1"/>
              </a:solidFill>
            </a:endParaRPr>
          </a:p>
          <a:p>
            <a:pPr marL="36900" indent="0">
              <a:buNone/>
            </a:pPr>
            <a:r>
              <a:rPr lang="en-US" sz="2200" dirty="0">
                <a:solidFill>
                  <a:schemeClr val="tx1"/>
                </a:solidFill>
              </a:rPr>
              <a:t>This approach inherently disregards the cellular heterogeneity present within tissues composed of diverse cell types, where distinct cellular subpopulations exhibit unique gene expression profiles.</a:t>
            </a:r>
          </a:p>
          <a:p>
            <a:pPr marL="36900" indent="0">
              <a:buNone/>
            </a:pPr>
            <a:endParaRPr lang="en-US" sz="2200" dirty="0">
              <a:solidFill>
                <a:schemeClr val="tx1"/>
              </a:solidFill>
            </a:endParaRPr>
          </a:p>
          <a:p>
            <a:pPr marL="36900" indent="0">
              <a:buNone/>
            </a:pPr>
            <a:r>
              <a:rPr lang="en-US" sz="2200" dirty="0">
                <a:solidFill>
                  <a:schemeClr val="tx1"/>
                </a:solidFill>
              </a:rPr>
              <a:t>Consequently, the resulting averaged expression value can obscure vital regulatory associations specific to individual cell types or states.</a:t>
            </a:r>
          </a:p>
          <a:p>
            <a:pPr marL="36900" indent="0">
              <a:buNone/>
            </a:pPr>
            <a:endParaRPr lang="en-US" sz="2000" dirty="0">
              <a:solidFill>
                <a:schemeClr val="tx1"/>
              </a:solidFill>
            </a:endParaRPr>
          </a:p>
        </p:txBody>
      </p:sp>
      <p:pic>
        <p:nvPicPr>
          <p:cNvPr id="5" name="Picture 4">
            <a:extLst>
              <a:ext uri="{FF2B5EF4-FFF2-40B4-BE49-F238E27FC236}">
                <a16:creationId xmlns:a16="http://schemas.microsoft.com/office/drawing/2014/main" id="{E1B61E98-137F-E777-71AF-1895FB0C7006}"/>
              </a:ext>
            </a:extLst>
          </p:cNvPr>
          <p:cNvPicPr>
            <a:picLocks noChangeAspect="1"/>
          </p:cNvPicPr>
          <p:nvPr/>
        </p:nvPicPr>
        <p:blipFill>
          <a:blip r:embed="rId2"/>
          <a:stretch>
            <a:fillRect/>
          </a:stretch>
        </p:blipFill>
        <p:spPr>
          <a:xfrm>
            <a:off x="6392601" y="1866900"/>
            <a:ext cx="4692342" cy="4756983"/>
          </a:xfrm>
          <a:prstGeom prst="rect">
            <a:avLst/>
          </a:prstGeom>
        </p:spPr>
      </p:pic>
    </p:spTree>
    <p:extLst>
      <p:ext uri="{BB962C8B-B14F-4D97-AF65-F5344CB8AC3E}">
        <p14:creationId xmlns:p14="http://schemas.microsoft.com/office/powerpoint/2010/main" val="2967918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5795-087C-614A-BC6E-0D0E1D50B3BD}"/>
              </a:ext>
            </a:extLst>
          </p:cNvPr>
          <p:cNvSpPr>
            <a:spLocks noGrp="1"/>
          </p:cNvSpPr>
          <p:nvPr>
            <p:ph type="title"/>
          </p:nvPr>
        </p:nvSpPr>
        <p:spPr/>
        <p:txBody>
          <a:bodyPr/>
          <a:lstStyle/>
          <a:p>
            <a:r>
              <a:rPr lang="en-US" dirty="0">
                <a:solidFill>
                  <a:schemeClr val="tx1"/>
                </a:solidFill>
              </a:rPr>
              <a:t>eQTL analysis: Bulk vs Single-Cell (cont.)</a:t>
            </a:r>
          </a:p>
        </p:txBody>
      </p:sp>
      <p:sp>
        <p:nvSpPr>
          <p:cNvPr id="3" name="Content Placeholder 2">
            <a:extLst>
              <a:ext uri="{FF2B5EF4-FFF2-40B4-BE49-F238E27FC236}">
                <a16:creationId xmlns:a16="http://schemas.microsoft.com/office/drawing/2014/main" id="{13980834-9A09-635E-1BDC-596AADEAB117}"/>
              </a:ext>
            </a:extLst>
          </p:cNvPr>
          <p:cNvSpPr>
            <a:spLocks noGrp="1"/>
          </p:cNvSpPr>
          <p:nvPr>
            <p:ph idx="1"/>
          </p:nvPr>
        </p:nvSpPr>
        <p:spPr>
          <a:xfrm>
            <a:off x="672861" y="1682152"/>
            <a:ext cx="5331124" cy="4973134"/>
          </a:xfrm>
        </p:spPr>
        <p:txBody>
          <a:bodyPr>
            <a:normAutofit/>
          </a:bodyPr>
          <a:lstStyle/>
          <a:p>
            <a:pPr marL="36900" indent="0">
              <a:buNone/>
            </a:pPr>
            <a:r>
              <a:rPr lang="en-US" sz="2000" dirty="0">
                <a:solidFill>
                  <a:schemeClr val="tx1"/>
                </a:solidFill>
              </a:rPr>
              <a:t>This deficiency in traditional eQTL analysis necessitates the adoption of single-cell RNA sequencing (scRNA-seq).</a:t>
            </a:r>
          </a:p>
          <a:p>
            <a:pPr marL="36900" indent="0">
              <a:buNone/>
            </a:pPr>
            <a:endParaRPr lang="en-US" sz="2000" dirty="0"/>
          </a:p>
          <a:p>
            <a:pPr marL="36900" indent="0">
              <a:buNone/>
            </a:pPr>
            <a:r>
              <a:rPr lang="en-US" sz="2000" dirty="0">
                <a:solidFill>
                  <a:schemeClr val="tx1"/>
                </a:solidFill>
              </a:rPr>
              <a:t>By profiling gene expression in individual cells from a sample, scRNA-Seq allows us to identify and group expression profiles of individual cells from each cell type present in a collected sample.</a:t>
            </a:r>
          </a:p>
          <a:p>
            <a:pPr marL="36900" indent="0">
              <a:buNone/>
            </a:pPr>
            <a:endParaRPr lang="en-US" sz="2000" dirty="0">
              <a:solidFill>
                <a:schemeClr val="tx1"/>
              </a:solidFill>
            </a:endParaRPr>
          </a:p>
          <a:p>
            <a:pPr marL="36900" indent="0">
              <a:buNone/>
            </a:pPr>
            <a:r>
              <a:rPr lang="en-US" sz="2000" dirty="0">
                <a:solidFill>
                  <a:schemeClr val="tx1"/>
                </a:solidFill>
              </a:rPr>
              <a:t>Facilitating the discovery of eQTLs that would be otherwise obscured when expression profiles are averaged across distinct cell populations.</a:t>
            </a:r>
          </a:p>
        </p:txBody>
      </p:sp>
      <p:pic>
        <p:nvPicPr>
          <p:cNvPr id="7" name="Picture 6">
            <a:extLst>
              <a:ext uri="{FF2B5EF4-FFF2-40B4-BE49-F238E27FC236}">
                <a16:creationId xmlns:a16="http://schemas.microsoft.com/office/drawing/2014/main" id="{D0B7F948-7EF6-2E19-22CC-5770EF1CA47B}"/>
              </a:ext>
            </a:extLst>
          </p:cNvPr>
          <p:cNvPicPr>
            <a:picLocks noChangeAspect="1"/>
          </p:cNvPicPr>
          <p:nvPr/>
        </p:nvPicPr>
        <p:blipFill>
          <a:blip r:embed="rId2"/>
          <a:stretch>
            <a:fillRect/>
          </a:stretch>
        </p:blipFill>
        <p:spPr>
          <a:xfrm>
            <a:off x="6090676" y="1682152"/>
            <a:ext cx="4973134" cy="4973134"/>
          </a:xfrm>
          <a:prstGeom prst="rect">
            <a:avLst/>
          </a:prstGeom>
        </p:spPr>
      </p:pic>
    </p:spTree>
    <p:extLst>
      <p:ext uri="{BB962C8B-B14F-4D97-AF65-F5344CB8AC3E}">
        <p14:creationId xmlns:p14="http://schemas.microsoft.com/office/powerpoint/2010/main" val="16078907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51C6-E20A-54C0-EAB6-201E013859F8}"/>
              </a:ext>
            </a:extLst>
          </p:cNvPr>
          <p:cNvSpPr>
            <a:spLocks noGrp="1"/>
          </p:cNvSpPr>
          <p:nvPr>
            <p:ph type="title"/>
          </p:nvPr>
        </p:nvSpPr>
        <p:spPr/>
        <p:txBody>
          <a:bodyPr/>
          <a:lstStyle/>
          <a:p>
            <a:r>
              <a:rPr lang="en-US" dirty="0">
                <a:solidFill>
                  <a:schemeClr val="tx1"/>
                </a:solidFill>
              </a:rPr>
              <a:t>eQTL analysis with eQTLsingle </a:t>
            </a:r>
          </a:p>
        </p:txBody>
      </p:sp>
      <p:sp>
        <p:nvSpPr>
          <p:cNvPr id="3" name="Content Placeholder 2">
            <a:extLst>
              <a:ext uri="{FF2B5EF4-FFF2-40B4-BE49-F238E27FC236}">
                <a16:creationId xmlns:a16="http://schemas.microsoft.com/office/drawing/2014/main" id="{4FFFCF9B-CE2D-8AD4-DE79-A6A9DB1FA218}"/>
              </a:ext>
            </a:extLst>
          </p:cNvPr>
          <p:cNvSpPr>
            <a:spLocks noGrp="1"/>
          </p:cNvSpPr>
          <p:nvPr>
            <p:ph idx="1"/>
          </p:nvPr>
        </p:nvSpPr>
        <p:spPr>
          <a:xfrm>
            <a:off x="913795" y="2076450"/>
            <a:ext cx="10353762" cy="4281218"/>
          </a:xfrm>
        </p:spPr>
        <p:txBody>
          <a:bodyPr>
            <a:normAutofit/>
          </a:bodyPr>
          <a:lstStyle/>
          <a:p>
            <a:pPr marL="36900" indent="0">
              <a:buNone/>
            </a:pPr>
            <a:r>
              <a:rPr lang="en-US" sz="2000" dirty="0">
                <a:solidFill>
                  <a:schemeClr val="tx1"/>
                </a:solidFill>
              </a:rPr>
              <a:t>What is eQTLsingle?</a:t>
            </a:r>
          </a:p>
          <a:p>
            <a:pPr marL="36900" indent="0">
              <a:buNone/>
            </a:pPr>
            <a:r>
              <a:rPr lang="en-US" sz="2000" dirty="0">
                <a:solidFill>
                  <a:schemeClr val="tx1"/>
                </a:solidFill>
              </a:rPr>
              <a:t>eQTLsingle is an eQTL analysis tool that allows us to detect eQTLs in cells of the same type by only using scRNA-seq data. This can be accomplished by detecting SNVs present in the scRNA-seq data in order to generate mutation profiles at the single-cell resolution.</a:t>
            </a:r>
          </a:p>
          <a:p>
            <a:pPr marL="36900" indent="0">
              <a:buNone/>
            </a:pPr>
            <a:r>
              <a:rPr lang="en-US" sz="2000" dirty="0">
                <a:solidFill>
                  <a:schemeClr val="tx1"/>
                </a:solidFill>
              </a:rPr>
              <a:t>Meaning that, we can generate both of the gene expression and mutation profiles of </a:t>
            </a:r>
            <a:r>
              <a:rPr lang="en-US" sz="2000" u="sng" dirty="0">
                <a:solidFill>
                  <a:schemeClr val="tx1"/>
                </a:solidFill>
              </a:rPr>
              <a:t>each cell</a:t>
            </a:r>
            <a:r>
              <a:rPr lang="en-US" sz="2000" dirty="0">
                <a:solidFill>
                  <a:schemeClr val="tx1"/>
                </a:solidFill>
                <a:effectLst/>
              </a:rPr>
              <a:t> </a:t>
            </a:r>
            <a:r>
              <a:rPr lang="en-US" sz="2000" dirty="0">
                <a:solidFill>
                  <a:schemeClr val="tx1"/>
                </a:solidFill>
              </a:rPr>
              <a:t>from the RNA transcripts alone. eQTLsingle uses these profiles to detect eQTLs in the exons, coding regions of the genome, from which the RNA transcripts were generated.</a:t>
            </a:r>
          </a:p>
          <a:p>
            <a:pPr marL="36900" indent="0">
              <a:buNone/>
            </a:pPr>
            <a:endParaRPr lang="en-US" sz="2000" dirty="0">
              <a:solidFill>
                <a:schemeClr val="tx1"/>
              </a:solidFill>
            </a:endParaRPr>
          </a:p>
          <a:p>
            <a:pPr marL="36900" indent="0">
              <a:buNone/>
            </a:pPr>
            <a:endParaRPr lang="en-US" sz="2000" dirty="0">
              <a:solidFill>
                <a:schemeClr val="tx1"/>
              </a:solidFill>
            </a:endParaRPr>
          </a:p>
          <a:p>
            <a:pPr marL="36900" indent="0">
              <a:buNone/>
            </a:pPr>
            <a:endParaRPr lang="en-US" sz="2000" dirty="0">
              <a:solidFill>
                <a:schemeClr val="tx1"/>
              </a:solidFill>
            </a:endParaRPr>
          </a:p>
        </p:txBody>
      </p:sp>
    </p:spTree>
    <p:extLst>
      <p:ext uri="{BB962C8B-B14F-4D97-AF65-F5344CB8AC3E}">
        <p14:creationId xmlns:p14="http://schemas.microsoft.com/office/powerpoint/2010/main" val="246897182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Quadratic collection</Template>
  <TotalTime>2397</TotalTime>
  <Words>1440</Words>
  <Application>Microsoft Office PowerPoint</Application>
  <PresentationFormat>Widescreen</PresentationFormat>
  <Paragraphs>115</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Goudy Old Style</vt:lpstr>
      <vt:lpstr>Wingdings 2</vt:lpstr>
      <vt:lpstr>SlateVTI</vt:lpstr>
      <vt:lpstr>Methods for eQTL Detection Using scRNA-Seq Data</vt:lpstr>
      <vt:lpstr>Methods for eQTL Detection Using scRNA-Seq Data</vt:lpstr>
      <vt:lpstr>Research Objectives</vt:lpstr>
      <vt:lpstr>Introduction to eQTL analysis</vt:lpstr>
      <vt:lpstr>Introduction to eQTL analysis (cont.)</vt:lpstr>
      <vt:lpstr>Introduction to eQTL analysis (cont.)</vt:lpstr>
      <vt:lpstr>eQTL analysis: Bulk vs Single-Cell</vt:lpstr>
      <vt:lpstr>eQTL analysis: Bulk vs Single-Cell (cont.)</vt:lpstr>
      <vt:lpstr>eQTL analysis with eQTLsingle </vt:lpstr>
      <vt:lpstr>eQTL analysis with eQTLsingle (cont.)</vt:lpstr>
      <vt:lpstr>eQTL analysis with eQTLsingle (cont.)</vt:lpstr>
      <vt:lpstr>eQTL analysis with eQTLsingle (cont.)</vt:lpstr>
      <vt:lpstr>eQTL analysis with eQTLsingle (cont.)</vt:lpstr>
      <vt:lpstr>eQTL analysis with eQTLsingle (cont.)</vt:lpstr>
      <vt:lpstr>eQTL analysis with eQTLsingle (cont.)</vt:lpstr>
      <vt:lpstr>Limitations of only using scRNA-seq</vt:lpstr>
      <vt:lpstr>Integrating scDNA-seq to address limitations</vt:lpstr>
      <vt:lpstr>Conclusion and Future Directions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for eQTL Detection Using scRNA-Seq Data</dc:title>
  <dc:creator>Andres Candido</dc:creator>
  <cp:lastModifiedBy>Andres Candido</cp:lastModifiedBy>
  <cp:revision>1</cp:revision>
  <dcterms:created xsi:type="dcterms:W3CDTF">2023-11-25T02:18:45Z</dcterms:created>
  <dcterms:modified xsi:type="dcterms:W3CDTF">2023-11-30T23:30:01Z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